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2" r:id="rId7"/>
    <p:sldId id="261"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8288000" cy="10287000"/>
  <p:notesSz cx="6858000" cy="9144000"/>
  <p:embeddedFontLst>
    <p:embeddedFont>
      <p:font typeface="Archivo Black" panose="020B0604020202020204" charset="0"/>
      <p:regular r:id="rId27"/>
    </p:embeddedFont>
    <p:embeddedFont>
      <p:font typeface="Bungee" panose="020B0604020202020204" charset="0"/>
      <p:regular r:id="rId28"/>
    </p:embeddedFont>
    <p:embeddedFont>
      <p:font typeface="Codec Pro ExtraBold" panose="020B0604020202020204" charset="0"/>
      <p:regular r:id="rId29"/>
    </p:embeddedFont>
    <p:embeddedFont>
      <p:font typeface="DM Sans" pitchFamily="2" charset="0"/>
      <p:regular r:id="rId30"/>
      <p:bold r:id="rId31"/>
      <p:italic r:id="rId32"/>
      <p:boldItalic r:id="rId33"/>
    </p:embeddedFont>
    <p:embeddedFont>
      <p:font typeface="Montserrat Light" panose="00000400000000000000" pitchFamily="2" charset="0"/>
      <p:regular r:id="rId34"/>
      <p:italic r:id="rId35"/>
    </p:embeddedFont>
    <p:embeddedFont>
      <p:font typeface="Montserrat Light Bold" panose="020B0604020202020204" charset="0"/>
      <p:regular r:id="rId36"/>
    </p:embeddedFont>
    <p:embeddedFont>
      <p:font typeface="Noto Sans Bold" panose="020B0604020202020204" charset="0"/>
      <p:regular r:id="rId37"/>
    </p:embeddedFont>
    <p:embeddedFont>
      <p:font typeface="Open Sans" panose="020B0606030504020204" pitchFamily="34" charset="0"/>
      <p:regular r:id="rId38"/>
      <p:bold r:id="rId39"/>
      <p:italic r:id="rId40"/>
      <p:boldItalic r:id="rId41"/>
    </p:embeddedFont>
    <p:embeddedFont>
      <p:font typeface="Open Sans Bold" panose="020B0806030504020204" charset="0"/>
      <p:regular r:id="rId42"/>
    </p:embeddedFont>
    <p:embeddedFont>
      <p:font typeface="Open Sans Bold Italics" panose="020B0604020202020204" charset="0"/>
      <p:regular r:id="rId43"/>
    </p:embeddedFont>
    <p:embeddedFont>
      <p:font typeface="Open Sauce" panose="020B0604020202020204" charset="0"/>
      <p:regular r:id="rId44"/>
    </p:embeddedFont>
    <p:embeddedFont>
      <p:font typeface="Open Sauce Bold" panose="020B0604020202020204" charset="0"/>
      <p:regular r:id="rId45"/>
    </p:embeddedFont>
    <p:embeddedFont>
      <p:font typeface="Open Sauce Bold Italics" panose="020B0604020202020204" charset="0"/>
      <p:regular r:id="rId46"/>
    </p:embeddedFont>
    <p:embeddedFont>
      <p:font typeface="Oswald Bold" panose="020B0604020202020204" charset="0"/>
      <p:regular r:id="rId47"/>
    </p:embeddedFont>
    <p:embeddedFont>
      <p:font typeface="Roboto Slab" pitchFamily="2" charset="0"/>
      <p:regular r:id="rId48"/>
      <p:bold r:id="rId49"/>
    </p:embeddedFont>
    <p:embeddedFont>
      <p:font typeface="Roboto Slab Bold" charset="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9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font" Target="fonts/font2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font" Target="fonts/font15.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font" Target="fonts/font2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3" Type="http://schemas.openxmlformats.org/officeDocument/2006/relationships/image" Target="../media/image17.jpeg"/><Relationship Id="rId7" Type="http://schemas.openxmlformats.org/officeDocument/2006/relationships/image" Target="../media/image21.svg"/><Relationship Id="rId12"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sv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svg"/><Relationship Id="rId14" Type="http://schemas.openxmlformats.org/officeDocument/2006/relationships/image" Target="../media/image28.png"/></Relationships>
</file>

<file path=ppt/slides/_rels/slide6.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6.png"/><Relationship Id="rId7" Type="http://schemas.openxmlformats.org/officeDocument/2006/relationships/image" Target="../media/image3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7.svg"/><Relationship Id="rId9"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27.sv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27.sv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521330">
            <a:off x="4522202" y="1734737"/>
            <a:ext cx="14167639" cy="7119239"/>
          </a:xfrm>
          <a:custGeom>
            <a:avLst/>
            <a:gdLst/>
            <a:ahLst/>
            <a:cxnLst/>
            <a:rect l="l" t="t" r="r" b="b"/>
            <a:pathLst>
              <a:path w="14167639" h="7119239">
                <a:moveTo>
                  <a:pt x="0" y="0"/>
                </a:moveTo>
                <a:lnTo>
                  <a:pt x="14167639" y="0"/>
                </a:lnTo>
                <a:lnTo>
                  <a:pt x="14167639" y="7119238"/>
                </a:lnTo>
                <a:lnTo>
                  <a:pt x="0" y="7119238"/>
                </a:lnTo>
                <a:lnTo>
                  <a:pt x="0" y="0"/>
                </a:lnTo>
                <a:close/>
              </a:path>
            </a:pathLst>
          </a:custGeom>
          <a:blipFill>
            <a:blip r:embed="rId2"/>
            <a:stretch>
              <a:fillRect/>
            </a:stretch>
          </a:blipFill>
        </p:spPr>
      </p:sp>
      <p:grpSp>
        <p:nvGrpSpPr>
          <p:cNvPr id="3" name="Group 3"/>
          <p:cNvGrpSpPr>
            <a:grpSpLocks noChangeAspect="1"/>
          </p:cNvGrpSpPr>
          <p:nvPr/>
        </p:nvGrpSpPr>
        <p:grpSpPr>
          <a:xfrm>
            <a:off x="9589607" y="0"/>
            <a:ext cx="8698393" cy="10400373"/>
            <a:chOff x="0" y="0"/>
            <a:chExt cx="8603361" cy="10286746"/>
          </a:xfrm>
        </p:grpSpPr>
        <p:sp>
          <p:nvSpPr>
            <p:cNvPr id="4" name="Freeform 4"/>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3"/>
              <a:stretch>
                <a:fillRect l="-114498" t="-230" r="-2201" b="-20632"/>
              </a:stretch>
            </a:blipFill>
          </p:spPr>
        </p:sp>
      </p:grpSp>
      <p:grpSp>
        <p:nvGrpSpPr>
          <p:cNvPr id="5" name="Group 5"/>
          <p:cNvGrpSpPr/>
          <p:nvPr/>
        </p:nvGrpSpPr>
        <p:grpSpPr>
          <a:xfrm>
            <a:off x="1775634" y="283759"/>
            <a:ext cx="7057812" cy="2557245"/>
            <a:chOff x="0" y="0"/>
            <a:chExt cx="2608713" cy="945211"/>
          </a:xfrm>
        </p:grpSpPr>
        <p:sp>
          <p:nvSpPr>
            <p:cNvPr id="6" name="Freeform 6"/>
            <p:cNvSpPr/>
            <p:nvPr/>
          </p:nvSpPr>
          <p:spPr>
            <a:xfrm>
              <a:off x="0" y="0"/>
              <a:ext cx="2608713" cy="945211"/>
            </a:xfrm>
            <a:custGeom>
              <a:avLst/>
              <a:gdLst/>
              <a:ahLst/>
              <a:cxnLst/>
              <a:rect l="l" t="t" r="r" b="b"/>
              <a:pathLst>
                <a:path w="2608713" h="945211">
                  <a:moveTo>
                    <a:pt x="0" y="0"/>
                  </a:moveTo>
                  <a:lnTo>
                    <a:pt x="2608713" y="0"/>
                  </a:lnTo>
                  <a:lnTo>
                    <a:pt x="2608713" y="945211"/>
                  </a:lnTo>
                  <a:lnTo>
                    <a:pt x="0" y="945211"/>
                  </a:lnTo>
                  <a:close/>
                </a:path>
              </a:pathLst>
            </a:custGeom>
            <a:solidFill>
              <a:srgbClr val="FFFFFF"/>
            </a:solidFill>
          </p:spPr>
        </p:sp>
        <p:sp>
          <p:nvSpPr>
            <p:cNvPr id="7" name="TextBox 7"/>
            <p:cNvSpPr txBox="1"/>
            <p:nvPr/>
          </p:nvSpPr>
          <p:spPr>
            <a:xfrm>
              <a:off x="0" y="-19050"/>
              <a:ext cx="2608713" cy="964261"/>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1775634" y="2841003"/>
            <a:ext cx="7057812" cy="485072"/>
          </a:xfrm>
          <a:custGeom>
            <a:avLst/>
            <a:gdLst/>
            <a:ahLst/>
            <a:cxnLst/>
            <a:rect l="l" t="t" r="r" b="b"/>
            <a:pathLst>
              <a:path w="7057812" h="485072">
                <a:moveTo>
                  <a:pt x="0" y="0"/>
                </a:moveTo>
                <a:lnTo>
                  <a:pt x="7057812" y="0"/>
                </a:lnTo>
                <a:lnTo>
                  <a:pt x="7057812" y="485072"/>
                </a:lnTo>
                <a:lnTo>
                  <a:pt x="0" y="485072"/>
                </a:lnTo>
                <a:lnTo>
                  <a:pt x="0" y="0"/>
                </a:lnTo>
                <a:close/>
              </a:path>
            </a:pathLst>
          </a:custGeom>
          <a:blipFill>
            <a:blip r:embed="rId4"/>
            <a:stretch>
              <a:fillRect t="-187363"/>
            </a:stretch>
          </a:blipFill>
        </p:spPr>
      </p:sp>
      <p:sp>
        <p:nvSpPr>
          <p:cNvPr id="9" name="TextBox 9"/>
          <p:cNvSpPr txBox="1"/>
          <p:nvPr/>
        </p:nvSpPr>
        <p:spPr>
          <a:xfrm>
            <a:off x="2231643" y="1788965"/>
            <a:ext cx="6145794" cy="788672"/>
          </a:xfrm>
          <a:prstGeom prst="rect">
            <a:avLst/>
          </a:prstGeom>
        </p:spPr>
        <p:txBody>
          <a:bodyPr lIns="0" tIns="0" rIns="0" bIns="0" rtlCol="0" anchor="t">
            <a:spAutoFit/>
          </a:bodyPr>
          <a:lstStyle/>
          <a:p>
            <a:pPr algn="ctr">
              <a:lnSpc>
                <a:spcPts val="6439"/>
              </a:lnSpc>
            </a:pPr>
            <a:r>
              <a:rPr lang="en-US" sz="4666" spc="65">
                <a:solidFill>
                  <a:srgbClr val="040506"/>
                </a:solidFill>
                <a:latin typeface="Noto Sans Bold"/>
              </a:rPr>
              <a:t>PROJECT</a:t>
            </a:r>
          </a:p>
        </p:txBody>
      </p:sp>
      <p:sp>
        <p:nvSpPr>
          <p:cNvPr id="10" name="TextBox 10"/>
          <p:cNvSpPr txBox="1"/>
          <p:nvPr/>
        </p:nvSpPr>
        <p:spPr>
          <a:xfrm>
            <a:off x="762195" y="3775308"/>
            <a:ext cx="8746985" cy="3013717"/>
          </a:xfrm>
          <a:prstGeom prst="rect">
            <a:avLst/>
          </a:prstGeom>
        </p:spPr>
        <p:txBody>
          <a:bodyPr lIns="0" tIns="0" rIns="0" bIns="0" rtlCol="0" anchor="t">
            <a:spAutoFit/>
          </a:bodyPr>
          <a:lstStyle/>
          <a:p>
            <a:pPr algn="ctr">
              <a:lnSpc>
                <a:spcPts val="8119"/>
              </a:lnSpc>
            </a:pPr>
            <a:r>
              <a:rPr lang="en-US" sz="4666" spc="65">
                <a:solidFill>
                  <a:srgbClr val="040506"/>
                </a:solidFill>
                <a:latin typeface="Oswald Bold"/>
              </a:rPr>
              <a:t>KHẢO SÁT VÀ PHÂN TÍCH </a:t>
            </a:r>
          </a:p>
          <a:p>
            <a:pPr algn="ctr">
              <a:lnSpc>
                <a:spcPts val="8119"/>
              </a:lnSpc>
            </a:pPr>
            <a:r>
              <a:rPr lang="en-US" sz="4666" spc="65">
                <a:solidFill>
                  <a:srgbClr val="040506"/>
                </a:solidFill>
                <a:latin typeface="Oswald Bold"/>
              </a:rPr>
              <a:t>CHỈ SỐ CHẤT LƯỢNG KHÔNG KHÍ </a:t>
            </a:r>
          </a:p>
          <a:p>
            <a:pPr algn="ctr">
              <a:lnSpc>
                <a:spcPts val="8119"/>
              </a:lnSpc>
            </a:pPr>
            <a:r>
              <a:rPr lang="en-US" sz="4666" spc="65">
                <a:solidFill>
                  <a:srgbClr val="040506"/>
                </a:solidFill>
                <a:latin typeface="Oswald Bold"/>
              </a:rPr>
              <a:t>BẰNG MÔ HÌNH PHÂN CỤM DỮ LIỆU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grpSp>
        <p:nvGrpSpPr>
          <p:cNvPr id="2" name="Group 2"/>
          <p:cNvGrpSpPr/>
          <p:nvPr/>
        </p:nvGrpSpPr>
        <p:grpSpPr>
          <a:xfrm>
            <a:off x="-2770706" y="-3368517"/>
            <a:ext cx="4959890" cy="495989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id="4" name="TextBox 4"/>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9144000" y="1278539"/>
            <a:ext cx="13188954" cy="1318895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id="7" name="TextBox 7"/>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6639105" y="-5979128"/>
            <a:ext cx="12110389" cy="12426705"/>
          </a:xfrm>
          <a:custGeom>
            <a:avLst/>
            <a:gdLst/>
            <a:ahLst/>
            <a:cxnLst/>
            <a:rect l="l" t="t" r="r" b="b"/>
            <a:pathLst>
              <a:path w="12110389" h="12426705">
                <a:moveTo>
                  <a:pt x="0" y="0"/>
                </a:moveTo>
                <a:lnTo>
                  <a:pt x="12110389" y="0"/>
                </a:lnTo>
                <a:lnTo>
                  <a:pt x="12110389" y="12426706"/>
                </a:lnTo>
                <a:lnTo>
                  <a:pt x="0" y="124267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3986589">
            <a:off x="5084777" y="6259532"/>
            <a:ext cx="9894000" cy="10152425"/>
          </a:xfrm>
          <a:custGeom>
            <a:avLst/>
            <a:gdLst/>
            <a:ahLst/>
            <a:cxnLst/>
            <a:rect l="l" t="t" r="r" b="b"/>
            <a:pathLst>
              <a:path w="9894000" h="10152425">
                <a:moveTo>
                  <a:pt x="0" y="0"/>
                </a:moveTo>
                <a:lnTo>
                  <a:pt x="9894000" y="0"/>
                </a:lnTo>
                <a:lnTo>
                  <a:pt x="9894000" y="10152425"/>
                </a:lnTo>
                <a:lnTo>
                  <a:pt x="0" y="101524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1331934" y="2591422"/>
            <a:ext cx="8699843" cy="2411164"/>
          </a:xfrm>
          <a:prstGeom prst="rect">
            <a:avLst/>
          </a:prstGeom>
        </p:spPr>
        <p:txBody>
          <a:bodyPr lIns="0" tIns="0" rIns="0" bIns="0" rtlCol="0" anchor="t">
            <a:spAutoFit/>
          </a:bodyPr>
          <a:lstStyle/>
          <a:p>
            <a:pPr>
              <a:lnSpc>
                <a:spcPts val="9694"/>
              </a:lnSpc>
            </a:pPr>
            <a:r>
              <a:rPr lang="en-US" sz="7024" spc="688">
                <a:solidFill>
                  <a:srgbClr val="FFFFFF"/>
                </a:solidFill>
                <a:latin typeface="Oswald Bold"/>
              </a:rPr>
              <a:t>KHẢO SÁT ĐẶC TRƯNG BỘ DỮ LIỆU</a:t>
            </a:r>
          </a:p>
        </p:txBody>
      </p:sp>
      <p:sp>
        <p:nvSpPr>
          <p:cNvPr id="11" name="TextBox 11"/>
          <p:cNvSpPr txBox="1"/>
          <p:nvPr/>
        </p:nvSpPr>
        <p:spPr>
          <a:xfrm>
            <a:off x="1331934" y="5095875"/>
            <a:ext cx="8065109" cy="2001837"/>
          </a:xfrm>
          <a:prstGeom prst="rect">
            <a:avLst/>
          </a:prstGeom>
        </p:spPr>
        <p:txBody>
          <a:bodyPr lIns="0" tIns="0" rIns="0" bIns="0" rtlCol="0" anchor="t">
            <a:spAutoFit/>
          </a:bodyPr>
          <a:lstStyle/>
          <a:p>
            <a:pPr>
              <a:lnSpc>
                <a:spcPts val="3992"/>
              </a:lnSpc>
            </a:pPr>
            <a:r>
              <a:rPr lang="en-US" sz="2893" spc="283">
                <a:solidFill>
                  <a:srgbClr val="F5FFF5"/>
                </a:solidFill>
                <a:latin typeface="DM Sans"/>
              </a:rPr>
              <a:t>Trung bình, trung vị, mode, phương sai, độ lệch chuẩn</a:t>
            </a:r>
          </a:p>
          <a:p>
            <a:pPr>
              <a:lnSpc>
                <a:spcPts val="3992"/>
              </a:lnSpc>
            </a:pPr>
            <a:r>
              <a:rPr lang="en-US" sz="2893" spc="283">
                <a:solidFill>
                  <a:srgbClr val="F5FFF5"/>
                </a:solidFill>
                <a:latin typeface="DM Sans"/>
              </a:rPr>
              <a:t>&amp;</a:t>
            </a:r>
          </a:p>
          <a:p>
            <a:pPr algn="l">
              <a:lnSpc>
                <a:spcPts val="3992"/>
              </a:lnSpc>
            </a:pPr>
            <a:r>
              <a:rPr lang="en-US" sz="2893" spc="283">
                <a:solidFill>
                  <a:srgbClr val="F5FFF5"/>
                </a:solidFill>
                <a:latin typeface="DM Sans"/>
              </a:rPr>
              <a:t>Kiểm định tính phân phối chuẩn</a:t>
            </a:r>
          </a:p>
        </p:txBody>
      </p:sp>
      <p:sp>
        <p:nvSpPr>
          <p:cNvPr id="12" name="TextBox 12"/>
          <p:cNvSpPr txBox="1"/>
          <p:nvPr/>
        </p:nvSpPr>
        <p:spPr>
          <a:xfrm>
            <a:off x="10349972" y="3730329"/>
            <a:ext cx="7202160" cy="2545133"/>
          </a:xfrm>
          <a:prstGeom prst="rect">
            <a:avLst/>
          </a:prstGeom>
        </p:spPr>
        <p:txBody>
          <a:bodyPr lIns="0" tIns="0" rIns="0" bIns="0" rtlCol="0" anchor="t">
            <a:spAutoFit/>
          </a:bodyPr>
          <a:lstStyle/>
          <a:p>
            <a:pPr marL="0" lvl="0" indent="0" algn="ctr">
              <a:lnSpc>
                <a:spcPts val="10231"/>
              </a:lnSpc>
              <a:spcBef>
                <a:spcPct val="0"/>
              </a:spcBef>
            </a:pPr>
            <a:r>
              <a:rPr lang="en-US" sz="7414">
                <a:solidFill>
                  <a:srgbClr val="231F20"/>
                </a:solidFill>
                <a:latin typeface="Oswald Bold"/>
              </a:rPr>
              <a:t>STATISTICAL CHARACTERISTICS</a:t>
            </a:r>
          </a:p>
        </p:txBody>
      </p:sp>
      <p:pic>
        <p:nvPicPr>
          <p:cNvPr id="13" name="Picture 13"/>
          <p:cNvPicPr>
            <a:picLocks noChangeAspect="1"/>
          </p:cNvPicPr>
          <p:nvPr/>
        </p:nvPicPr>
        <p:blipFill>
          <a:blip r:embed="rId4"/>
          <a:stretch>
            <a:fillRect/>
          </a:stretch>
        </p:blipFill>
        <p:spPr>
          <a:xfrm>
            <a:off x="10697830" y="6408403"/>
            <a:ext cx="6506443" cy="1603262"/>
          </a:xfrm>
          <a:prstGeom prst="rect">
            <a:avLst/>
          </a:prstGeom>
        </p:spPr>
      </p:pic>
      <p:pic>
        <p:nvPicPr>
          <p:cNvPr id="14" name="Picture 14"/>
          <p:cNvPicPr>
            <a:picLocks noChangeAspect="1"/>
          </p:cNvPicPr>
          <p:nvPr/>
        </p:nvPicPr>
        <p:blipFill>
          <a:blip r:embed="rId5"/>
          <a:stretch>
            <a:fillRect/>
          </a:stretch>
        </p:blipFill>
        <p:spPr>
          <a:xfrm>
            <a:off x="10697830" y="7071384"/>
            <a:ext cx="6506443" cy="160326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3978888" y="0"/>
            <a:ext cx="23494254" cy="1028700"/>
            <a:chOff x="0" y="0"/>
            <a:chExt cx="2277249" cy="99710"/>
          </a:xfrm>
        </p:grpSpPr>
        <p:sp>
          <p:nvSpPr>
            <p:cNvPr id="4" name="Freeform 4"/>
            <p:cNvSpPr/>
            <p:nvPr/>
          </p:nvSpPr>
          <p:spPr>
            <a:xfrm>
              <a:off x="0" y="0"/>
              <a:ext cx="2277249" cy="99710"/>
            </a:xfrm>
            <a:custGeom>
              <a:avLst/>
              <a:gdLst/>
              <a:ahLst/>
              <a:cxnLst/>
              <a:rect l="l" t="t" r="r" b="b"/>
              <a:pathLst>
                <a:path w="2277249" h="99710">
                  <a:moveTo>
                    <a:pt x="2074049" y="0"/>
                  </a:moveTo>
                  <a:lnTo>
                    <a:pt x="0" y="0"/>
                  </a:lnTo>
                  <a:lnTo>
                    <a:pt x="203200" y="99710"/>
                  </a:lnTo>
                  <a:lnTo>
                    <a:pt x="2277249" y="99710"/>
                  </a:lnTo>
                  <a:lnTo>
                    <a:pt x="2074049" y="0"/>
                  </a:lnTo>
                  <a:close/>
                </a:path>
              </a:pathLst>
            </a:custGeom>
            <a:solidFill>
              <a:srgbClr val="010101"/>
            </a:solidFill>
            <a:ln cap="sq">
              <a:noFill/>
              <a:prstDash val="solid"/>
              <a:miter/>
            </a:ln>
          </p:spPr>
        </p:sp>
        <p:sp>
          <p:nvSpPr>
            <p:cNvPr id="5" name="TextBox 5"/>
            <p:cNvSpPr txBox="1"/>
            <p:nvPr/>
          </p:nvSpPr>
          <p:spPr>
            <a:xfrm>
              <a:off x="101600" y="-19050"/>
              <a:ext cx="2074049" cy="11876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356086" y="1464198"/>
            <a:ext cx="15204852" cy="4909518"/>
          </a:xfrm>
          <a:custGeom>
            <a:avLst/>
            <a:gdLst/>
            <a:ahLst/>
            <a:cxnLst/>
            <a:rect l="l" t="t" r="r" b="b"/>
            <a:pathLst>
              <a:path w="15204852" h="4909518">
                <a:moveTo>
                  <a:pt x="0" y="0"/>
                </a:moveTo>
                <a:lnTo>
                  <a:pt x="15204851" y="0"/>
                </a:lnTo>
                <a:lnTo>
                  <a:pt x="15204851" y="4909519"/>
                </a:lnTo>
                <a:lnTo>
                  <a:pt x="0" y="4909519"/>
                </a:lnTo>
                <a:lnTo>
                  <a:pt x="0" y="0"/>
                </a:lnTo>
                <a:close/>
              </a:path>
            </a:pathLst>
          </a:custGeom>
          <a:blipFill>
            <a:blip r:embed="rId3"/>
            <a:stretch>
              <a:fillRect/>
            </a:stretch>
          </a:blipFill>
        </p:spPr>
      </p:sp>
      <p:sp>
        <p:nvSpPr>
          <p:cNvPr id="7" name="TextBox 7"/>
          <p:cNvSpPr txBox="1"/>
          <p:nvPr/>
        </p:nvSpPr>
        <p:spPr>
          <a:xfrm>
            <a:off x="1790829" y="64723"/>
            <a:ext cx="13825222" cy="813529"/>
          </a:xfrm>
          <a:prstGeom prst="rect">
            <a:avLst/>
          </a:prstGeom>
        </p:spPr>
        <p:txBody>
          <a:bodyPr lIns="0" tIns="0" rIns="0" bIns="0" rtlCol="0" anchor="t">
            <a:spAutoFit/>
          </a:bodyPr>
          <a:lstStyle/>
          <a:p>
            <a:pPr marL="0" lvl="0" indent="0" algn="ctr">
              <a:lnSpc>
                <a:spcPts val="6664"/>
              </a:lnSpc>
              <a:spcBef>
                <a:spcPct val="0"/>
              </a:spcBef>
            </a:pPr>
            <a:r>
              <a:rPr lang="en-US" sz="4829" spc="38">
                <a:solidFill>
                  <a:srgbClr val="FFFFFF"/>
                </a:solidFill>
                <a:latin typeface="Oswald Bold"/>
              </a:rPr>
              <a:t>KHẢO SÁT ĐẶC TRƯNG</a:t>
            </a:r>
          </a:p>
        </p:txBody>
      </p:sp>
      <p:sp>
        <p:nvSpPr>
          <p:cNvPr id="8" name="TextBox 8"/>
          <p:cNvSpPr txBox="1"/>
          <p:nvPr/>
        </p:nvSpPr>
        <p:spPr>
          <a:xfrm>
            <a:off x="1517611" y="6897592"/>
            <a:ext cx="15252777" cy="1699168"/>
          </a:xfrm>
          <a:prstGeom prst="rect">
            <a:avLst/>
          </a:prstGeom>
        </p:spPr>
        <p:txBody>
          <a:bodyPr lIns="0" tIns="0" rIns="0" bIns="0" rtlCol="0" anchor="t">
            <a:spAutoFit/>
          </a:bodyPr>
          <a:lstStyle/>
          <a:p>
            <a:pPr>
              <a:lnSpc>
                <a:spcPts val="4520"/>
              </a:lnSpc>
            </a:pPr>
            <a:r>
              <a:rPr lang="en-US" sz="3228">
                <a:solidFill>
                  <a:srgbClr val="000000"/>
                </a:solidFill>
                <a:latin typeface="Open Sans Bold"/>
              </a:rPr>
              <a:t>Hầu hết các đặc trưng của các phương pháp đo đều cho ra Mean và Med khá thấp so với lượng cao nhất và đều an toàn cho cơ thể người</a:t>
            </a:r>
          </a:p>
          <a:p>
            <a:pPr marL="0" lvl="0" indent="0">
              <a:lnSpc>
                <a:spcPts val="4520"/>
              </a:lnSpc>
              <a:spcBef>
                <a:spcPct val="0"/>
              </a:spcBef>
            </a:pPr>
            <a:endParaRPr lang="en-US" sz="3228">
              <a:solidFill>
                <a:srgbClr val="000000"/>
              </a:solidFill>
              <a:latin typeface="Open Sans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3978888" y="0"/>
            <a:ext cx="23226362" cy="1217624"/>
            <a:chOff x="0" y="0"/>
            <a:chExt cx="2251283" cy="118022"/>
          </a:xfrm>
        </p:grpSpPr>
        <p:sp>
          <p:nvSpPr>
            <p:cNvPr id="4" name="Freeform 4"/>
            <p:cNvSpPr/>
            <p:nvPr/>
          </p:nvSpPr>
          <p:spPr>
            <a:xfrm>
              <a:off x="0" y="0"/>
              <a:ext cx="2251283" cy="118022"/>
            </a:xfrm>
            <a:custGeom>
              <a:avLst/>
              <a:gdLst/>
              <a:ahLst/>
              <a:cxnLst/>
              <a:rect l="l" t="t" r="r" b="b"/>
              <a:pathLst>
                <a:path w="2251283" h="118022">
                  <a:moveTo>
                    <a:pt x="2048083" y="0"/>
                  </a:moveTo>
                  <a:lnTo>
                    <a:pt x="0" y="0"/>
                  </a:lnTo>
                  <a:lnTo>
                    <a:pt x="203200" y="118022"/>
                  </a:lnTo>
                  <a:lnTo>
                    <a:pt x="2251283" y="118022"/>
                  </a:lnTo>
                  <a:lnTo>
                    <a:pt x="2048083" y="0"/>
                  </a:lnTo>
                  <a:close/>
                </a:path>
              </a:pathLst>
            </a:custGeom>
            <a:solidFill>
              <a:srgbClr val="010101"/>
            </a:solidFill>
            <a:ln cap="sq">
              <a:noFill/>
              <a:prstDash val="solid"/>
              <a:miter/>
            </a:ln>
          </p:spPr>
        </p:sp>
        <p:sp>
          <p:nvSpPr>
            <p:cNvPr id="5" name="TextBox 5"/>
            <p:cNvSpPr txBox="1"/>
            <p:nvPr/>
          </p:nvSpPr>
          <p:spPr>
            <a:xfrm>
              <a:off x="101600" y="-19050"/>
              <a:ext cx="2048083" cy="137072"/>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375049" y="1536928"/>
            <a:ext cx="12644293" cy="7548236"/>
          </a:xfrm>
          <a:custGeom>
            <a:avLst/>
            <a:gdLst/>
            <a:ahLst/>
            <a:cxnLst/>
            <a:rect l="l" t="t" r="r" b="b"/>
            <a:pathLst>
              <a:path w="12644293" h="7548236">
                <a:moveTo>
                  <a:pt x="0" y="0"/>
                </a:moveTo>
                <a:lnTo>
                  <a:pt x="12644293" y="0"/>
                </a:lnTo>
                <a:lnTo>
                  <a:pt x="12644293" y="7548236"/>
                </a:lnTo>
                <a:lnTo>
                  <a:pt x="0" y="7548236"/>
                </a:lnTo>
                <a:lnTo>
                  <a:pt x="0" y="0"/>
                </a:lnTo>
                <a:close/>
              </a:path>
            </a:pathLst>
          </a:custGeom>
          <a:blipFill>
            <a:blip r:embed="rId3"/>
            <a:stretch>
              <a:fillRect/>
            </a:stretch>
          </a:blipFill>
        </p:spPr>
      </p:sp>
      <p:sp>
        <p:nvSpPr>
          <p:cNvPr id="7" name="TextBox 7"/>
          <p:cNvSpPr txBox="1"/>
          <p:nvPr/>
        </p:nvSpPr>
        <p:spPr>
          <a:xfrm>
            <a:off x="2696414" y="159185"/>
            <a:ext cx="13825222" cy="813529"/>
          </a:xfrm>
          <a:prstGeom prst="rect">
            <a:avLst/>
          </a:prstGeom>
        </p:spPr>
        <p:txBody>
          <a:bodyPr lIns="0" tIns="0" rIns="0" bIns="0" rtlCol="0" anchor="t">
            <a:spAutoFit/>
          </a:bodyPr>
          <a:lstStyle/>
          <a:p>
            <a:pPr marL="0" lvl="0" indent="0" algn="ctr">
              <a:lnSpc>
                <a:spcPts val="6664"/>
              </a:lnSpc>
              <a:spcBef>
                <a:spcPct val="0"/>
              </a:spcBef>
            </a:pPr>
            <a:r>
              <a:rPr lang="en-US" sz="4829" spc="38">
                <a:solidFill>
                  <a:srgbClr val="FFFFFF"/>
                </a:solidFill>
                <a:latin typeface="Oswald Bold"/>
              </a:rPr>
              <a:t>KHẢO SÁT ĐẶC TRƯNG</a:t>
            </a:r>
          </a:p>
        </p:txBody>
      </p:sp>
      <p:sp>
        <p:nvSpPr>
          <p:cNvPr id="8" name="TextBox 8"/>
          <p:cNvSpPr txBox="1"/>
          <p:nvPr/>
        </p:nvSpPr>
        <p:spPr>
          <a:xfrm>
            <a:off x="13340813" y="1731446"/>
            <a:ext cx="4574752" cy="6747907"/>
          </a:xfrm>
          <a:prstGeom prst="rect">
            <a:avLst/>
          </a:prstGeom>
        </p:spPr>
        <p:txBody>
          <a:bodyPr lIns="0" tIns="0" rIns="0" bIns="0" rtlCol="0" anchor="t">
            <a:spAutoFit/>
          </a:bodyPr>
          <a:lstStyle/>
          <a:p>
            <a:pPr algn="just">
              <a:lnSpc>
                <a:spcPts val="5353"/>
              </a:lnSpc>
            </a:pPr>
            <a:r>
              <a:rPr lang="en-US" sz="3823">
                <a:solidFill>
                  <a:srgbClr val="000000"/>
                </a:solidFill>
                <a:latin typeface="Open Sans"/>
              </a:rPr>
              <a:t>Đa số các quốc gia có chất lượng không khí đều vừa phải (Moderate) và tốt (Good), ngoại trừ một số quốc gia ở Châu Á, </a:t>
            </a:r>
            <a:r>
              <a:rPr lang="en-US" sz="3823">
                <a:solidFill>
                  <a:srgbClr val="000000"/>
                </a:solidFill>
                <a:latin typeface="Open Sans Bold"/>
              </a:rPr>
              <a:t>đặc biệt là Ấn Độ và Trung Quốc </a:t>
            </a:r>
          </a:p>
          <a:p>
            <a:pPr marL="0" lvl="0" indent="0" algn="just">
              <a:lnSpc>
                <a:spcPts val="5353"/>
              </a:lnSpc>
              <a:spcBef>
                <a:spcPct val="0"/>
              </a:spcBef>
            </a:pPr>
            <a:endParaRPr lang="en-US" sz="3823">
              <a:solidFill>
                <a:srgbClr val="000000"/>
              </a:solidFill>
              <a:latin typeface="Open Sans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3978888" y="0"/>
            <a:ext cx="25101608" cy="1217624"/>
            <a:chOff x="0" y="0"/>
            <a:chExt cx="2433047" cy="118022"/>
          </a:xfrm>
        </p:grpSpPr>
        <p:sp>
          <p:nvSpPr>
            <p:cNvPr id="4" name="Freeform 4"/>
            <p:cNvSpPr/>
            <p:nvPr/>
          </p:nvSpPr>
          <p:spPr>
            <a:xfrm>
              <a:off x="0" y="0"/>
              <a:ext cx="2433047" cy="118022"/>
            </a:xfrm>
            <a:custGeom>
              <a:avLst/>
              <a:gdLst/>
              <a:ahLst/>
              <a:cxnLst/>
              <a:rect l="l" t="t" r="r" b="b"/>
              <a:pathLst>
                <a:path w="2433047" h="118022">
                  <a:moveTo>
                    <a:pt x="2229847" y="0"/>
                  </a:moveTo>
                  <a:lnTo>
                    <a:pt x="0" y="0"/>
                  </a:lnTo>
                  <a:lnTo>
                    <a:pt x="203200" y="118022"/>
                  </a:lnTo>
                  <a:lnTo>
                    <a:pt x="2433047" y="118022"/>
                  </a:lnTo>
                  <a:lnTo>
                    <a:pt x="2229847" y="0"/>
                  </a:lnTo>
                  <a:close/>
                </a:path>
              </a:pathLst>
            </a:custGeom>
            <a:solidFill>
              <a:srgbClr val="010101"/>
            </a:solidFill>
            <a:ln cap="sq">
              <a:noFill/>
              <a:prstDash val="solid"/>
              <a:miter/>
            </a:ln>
          </p:spPr>
        </p:sp>
        <p:sp>
          <p:nvSpPr>
            <p:cNvPr id="5" name="TextBox 5"/>
            <p:cNvSpPr txBox="1"/>
            <p:nvPr/>
          </p:nvSpPr>
          <p:spPr>
            <a:xfrm>
              <a:off x="101600" y="-19050"/>
              <a:ext cx="2229847" cy="137072"/>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955613" y="1272699"/>
            <a:ext cx="14754043" cy="7326732"/>
          </a:xfrm>
          <a:custGeom>
            <a:avLst/>
            <a:gdLst/>
            <a:ahLst/>
            <a:cxnLst/>
            <a:rect l="l" t="t" r="r" b="b"/>
            <a:pathLst>
              <a:path w="14754043" h="7326732">
                <a:moveTo>
                  <a:pt x="0" y="0"/>
                </a:moveTo>
                <a:lnTo>
                  <a:pt x="14754043" y="0"/>
                </a:lnTo>
                <a:lnTo>
                  <a:pt x="14754043" y="7326733"/>
                </a:lnTo>
                <a:lnTo>
                  <a:pt x="0" y="7326733"/>
                </a:lnTo>
                <a:lnTo>
                  <a:pt x="0" y="0"/>
                </a:lnTo>
                <a:close/>
              </a:path>
            </a:pathLst>
          </a:custGeom>
          <a:blipFill>
            <a:blip r:embed="rId3"/>
            <a:stretch>
              <a:fillRect/>
            </a:stretch>
          </a:blipFill>
        </p:spPr>
      </p:sp>
      <p:sp>
        <p:nvSpPr>
          <p:cNvPr id="7" name="TextBox 7"/>
          <p:cNvSpPr txBox="1"/>
          <p:nvPr/>
        </p:nvSpPr>
        <p:spPr>
          <a:xfrm>
            <a:off x="2231389" y="159185"/>
            <a:ext cx="13825222" cy="813529"/>
          </a:xfrm>
          <a:prstGeom prst="rect">
            <a:avLst/>
          </a:prstGeom>
        </p:spPr>
        <p:txBody>
          <a:bodyPr lIns="0" tIns="0" rIns="0" bIns="0" rtlCol="0" anchor="t">
            <a:spAutoFit/>
          </a:bodyPr>
          <a:lstStyle/>
          <a:p>
            <a:pPr marL="0" lvl="0" indent="0" algn="ctr">
              <a:lnSpc>
                <a:spcPts val="6664"/>
              </a:lnSpc>
              <a:spcBef>
                <a:spcPct val="0"/>
              </a:spcBef>
            </a:pPr>
            <a:r>
              <a:rPr lang="en-US" sz="4829" spc="38">
                <a:solidFill>
                  <a:srgbClr val="FFFFFF"/>
                </a:solidFill>
                <a:latin typeface="Oswald Bold"/>
              </a:rPr>
              <a:t>KHẢO SÁT ĐẶC TRƯNG</a:t>
            </a:r>
          </a:p>
        </p:txBody>
      </p:sp>
      <p:sp>
        <p:nvSpPr>
          <p:cNvPr id="8" name="TextBox 8"/>
          <p:cNvSpPr txBox="1"/>
          <p:nvPr/>
        </p:nvSpPr>
        <p:spPr>
          <a:xfrm>
            <a:off x="1473407" y="8587832"/>
            <a:ext cx="16521636" cy="1699168"/>
          </a:xfrm>
          <a:prstGeom prst="rect">
            <a:avLst/>
          </a:prstGeom>
        </p:spPr>
        <p:txBody>
          <a:bodyPr lIns="0" tIns="0" rIns="0" bIns="0" rtlCol="0" anchor="t">
            <a:spAutoFit/>
          </a:bodyPr>
          <a:lstStyle/>
          <a:p>
            <a:pPr algn="just">
              <a:lnSpc>
                <a:spcPts val="4520"/>
              </a:lnSpc>
            </a:pPr>
            <a:r>
              <a:rPr lang="en-US" sz="3228">
                <a:solidFill>
                  <a:srgbClr val="000000"/>
                </a:solidFill>
                <a:latin typeface="Open Sans"/>
              </a:rPr>
              <a:t>Các biểu đồ phân phối của từng phép đo đều cho kết quả tập dữ liệu lệch dương</a:t>
            </a:r>
          </a:p>
          <a:p>
            <a:pPr algn="just">
              <a:lnSpc>
                <a:spcPts val="4520"/>
              </a:lnSpc>
            </a:pPr>
            <a:r>
              <a:rPr lang="en-US" sz="3228">
                <a:solidFill>
                  <a:srgbClr val="000000"/>
                </a:solidFill>
                <a:latin typeface="Open Sans"/>
              </a:rPr>
              <a:t>=&gt; Chính phủ ở các nước đã kiểm soát khá tốt chất lượng không khí</a:t>
            </a:r>
          </a:p>
          <a:p>
            <a:pPr marL="0" lvl="0" indent="0" algn="just">
              <a:lnSpc>
                <a:spcPts val="4520"/>
              </a:lnSpc>
              <a:spcBef>
                <a:spcPct val="0"/>
              </a:spcBef>
            </a:pPr>
            <a:endParaRPr lang="en-US" sz="3228">
              <a:solidFill>
                <a:srgbClr val="000000"/>
              </a:solidFill>
              <a:latin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3978888" y="0"/>
            <a:ext cx="25342711" cy="1217624"/>
            <a:chOff x="0" y="0"/>
            <a:chExt cx="2456416" cy="118022"/>
          </a:xfrm>
        </p:grpSpPr>
        <p:sp>
          <p:nvSpPr>
            <p:cNvPr id="4" name="Freeform 4"/>
            <p:cNvSpPr/>
            <p:nvPr/>
          </p:nvSpPr>
          <p:spPr>
            <a:xfrm>
              <a:off x="0" y="0"/>
              <a:ext cx="2456416" cy="118022"/>
            </a:xfrm>
            <a:custGeom>
              <a:avLst/>
              <a:gdLst/>
              <a:ahLst/>
              <a:cxnLst/>
              <a:rect l="l" t="t" r="r" b="b"/>
              <a:pathLst>
                <a:path w="2456416" h="118022">
                  <a:moveTo>
                    <a:pt x="2253216" y="0"/>
                  </a:moveTo>
                  <a:lnTo>
                    <a:pt x="0" y="0"/>
                  </a:lnTo>
                  <a:lnTo>
                    <a:pt x="203200" y="118022"/>
                  </a:lnTo>
                  <a:lnTo>
                    <a:pt x="2456416" y="118022"/>
                  </a:lnTo>
                  <a:lnTo>
                    <a:pt x="2253216" y="0"/>
                  </a:lnTo>
                  <a:close/>
                </a:path>
              </a:pathLst>
            </a:custGeom>
            <a:solidFill>
              <a:srgbClr val="010101"/>
            </a:solidFill>
            <a:ln cap="sq">
              <a:noFill/>
              <a:prstDash val="solid"/>
              <a:miter/>
            </a:ln>
          </p:spPr>
        </p:sp>
        <p:sp>
          <p:nvSpPr>
            <p:cNvPr id="5" name="TextBox 5"/>
            <p:cNvSpPr txBox="1"/>
            <p:nvPr/>
          </p:nvSpPr>
          <p:spPr>
            <a:xfrm>
              <a:off x="101600" y="-19050"/>
              <a:ext cx="2253216" cy="137072"/>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466190" y="1200345"/>
            <a:ext cx="14590421" cy="7226532"/>
          </a:xfrm>
          <a:custGeom>
            <a:avLst/>
            <a:gdLst/>
            <a:ahLst/>
            <a:cxnLst/>
            <a:rect l="l" t="t" r="r" b="b"/>
            <a:pathLst>
              <a:path w="14590421" h="7226532">
                <a:moveTo>
                  <a:pt x="0" y="0"/>
                </a:moveTo>
                <a:lnTo>
                  <a:pt x="14590421" y="0"/>
                </a:lnTo>
                <a:lnTo>
                  <a:pt x="14590421" y="7226531"/>
                </a:lnTo>
                <a:lnTo>
                  <a:pt x="0" y="7226531"/>
                </a:lnTo>
                <a:lnTo>
                  <a:pt x="0" y="0"/>
                </a:lnTo>
                <a:close/>
              </a:path>
            </a:pathLst>
          </a:custGeom>
          <a:blipFill>
            <a:blip r:embed="rId3"/>
            <a:stretch>
              <a:fillRect/>
            </a:stretch>
          </a:blipFill>
        </p:spPr>
      </p:sp>
      <p:sp>
        <p:nvSpPr>
          <p:cNvPr id="7" name="TextBox 7"/>
          <p:cNvSpPr txBox="1"/>
          <p:nvPr/>
        </p:nvSpPr>
        <p:spPr>
          <a:xfrm>
            <a:off x="2231389" y="159185"/>
            <a:ext cx="13825222" cy="813529"/>
          </a:xfrm>
          <a:prstGeom prst="rect">
            <a:avLst/>
          </a:prstGeom>
        </p:spPr>
        <p:txBody>
          <a:bodyPr lIns="0" tIns="0" rIns="0" bIns="0" rtlCol="0" anchor="t">
            <a:spAutoFit/>
          </a:bodyPr>
          <a:lstStyle/>
          <a:p>
            <a:pPr marL="0" lvl="0" indent="0" algn="ctr">
              <a:lnSpc>
                <a:spcPts val="6664"/>
              </a:lnSpc>
              <a:spcBef>
                <a:spcPct val="0"/>
              </a:spcBef>
            </a:pPr>
            <a:r>
              <a:rPr lang="en-US" sz="4829" spc="38">
                <a:solidFill>
                  <a:srgbClr val="FFFFFF"/>
                </a:solidFill>
                <a:latin typeface="Oswald Bold"/>
              </a:rPr>
              <a:t>KHẢO SÁT ĐẶC TRƯNG</a:t>
            </a:r>
          </a:p>
        </p:txBody>
      </p:sp>
      <p:sp>
        <p:nvSpPr>
          <p:cNvPr id="8" name="TextBox 8"/>
          <p:cNvSpPr txBox="1"/>
          <p:nvPr/>
        </p:nvSpPr>
        <p:spPr>
          <a:xfrm>
            <a:off x="514350" y="8360201"/>
            <a:ext cx="17259300" cy="1699168"/>
          </a:xfrm>
          <a:prstGeom prst="rect">
            <a:avLst/>
          </a:prstGeom>
        </p:spPr>
        <p:txBody>
          <a:bodyPr lIns="0" tIns="0" rIns="0" bIns="0" rtlCol="0" anchor="t">
            <a:spAutoFit/>
          </a:bodyPr>
          <a:lstStyle/>
          <a:p>
            <a:pPr algn="just">
              <a:lnSpc>
                <a:spcPts val="4520"/>
              </a:lnSpc>
            </a:pPr>
            <a:r>
              <a:rPr lang="en-US" sz="3228">
                <a:solidFill>
                  <a:srgbClr val="000000"/>
                </a:solidFill>
                <a:latin typeface="Open Sans"/>
              </a:rPr>
              <a:t>Đa số biểu đồ cho thấy Hàn Quốc là đất nước có chất lượng không khí tệ và cao gấp nhiều so với các nước còn lại </a:t>
            </a:r>
            <a:r>
              <a:rPr lang="en-US" sz="3228">
                <a:solidFill>
                  <a:srgbClr val="000000"/>
                </a:solidFill>
                <a:latin typeface="Open Sans Bold"/>
              </a:rPr>
              <a:t>(nhưng chỉ được khảo sát 1 lần)</a:t>
            </a:r>
          </a:p>
          <a:p>
            <a:pPr marL="0" lvl="0" indent="0" algn="just">
              <a:lnSpc>
                <a:spcPts val="4520"/>
              </a:lnSpc>
              <a:spcBef>
                <a:spcPct val="0"/>
              </a:spcBef>
            </a:pPr>
            <a:r>
              <a:rPr lang="en-US" sz="3228">
                <a:solidFill>
                  <a:srgbClr val="000000"/>
                </a:solidFill>
                <a:latin typeface="Open Sans"/>
              </a:rPr>
              <a:t>=&gt; Cần tăng cường khảo sát ở các nước này để dữ liệu được chính xác hơn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2925483">
            <a:off x="5978889" y="4633519"/>
            <a:ext cx="15026802" cy="159135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3"/>
            <a:stretch>
              <a:fillRect t="-86495"/>
            </a:stretch>
          </a:blipFill>
        </p:spPr>
      </p:sp>
      <p:grpSp>
        <p:nvGrpSpPr>
          <p:cNvPr id="4" name="Group 4"/>
          <p:cNvGrpSpPr>
            <a:grpSpLocks noChangeAspect="1"/>
          </p:cNvGrpSpPr>
          <p:nvPr/>
        </p:nvGrpSpPr>
        <p:grpSpPr>
          <a:xfrm>
            <a:off x="9580140" y="-40421"/>
            <a:ext cx="8707860" cy="9796342"/>
            <a:chOff x="0" y="0"/>
            <a:chExt cx="5370413" cy="6041715"/>
          </a:xfrm>
        </p:grpSpPr>
        <p:sp>
          <p:nvSpPr>
            <p:cNvPr id="5" name="Freeform 5"/>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sp>
        <p:sp>
          <p:nvSpPr>
            <p:cNvPr id="6" name="Freeform 6"/>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4"/>
              <a:stretch>
                <a:fillRect l="-34427" r="-34427"/>
              </a:stretch>
            </a:blipFill>
          </p:spPr>
        </p:sp>
      </p:grpSp>
      <p:grpSp>
        <p:nvGrpSpPr>
          <p:cNvPr id="7" name="Group 7"/>
          <p:cNvGrpSpPr/>
          <p:nvPr/>
        </p:nvGrpSpPr>
        <p:grpSpPr>
          <a:xfrm>
            <a:off x="-3978888" y="0"/>
            <a:ext cx="15859325" cy="2439864"/>
            <a:chOff x="0" y="0"/>
            <a:chExt cx="1537211" cy="236491"/>
          </a:xfrm>
        </p:grpSpPr>
        <p:sp>
          <p:nvSpPr>
            <p:cNvPr id="8" name="Freeform 8"/>
            <p:cNvSpPr/>
            <p:nvPr/>
          </p:nvSpPr>
          <p:spPr>
            <a:xfrm>
              <a:off x="0" y="0"/>
              <a:ext cx="1537211" cy="236491"/>
            </a:xfrm>
            <a:custGeom>
              <a:avLst/>
              <a:gdLst/>
              <a:ahLst/>
              <a:cxnLst/>
              <a:rect l="l" t="t" r="r" b="b"/>
              <a:pathLst>
                <a:path w="1537211" h="236491">
                  <a:moveTo>
                    <a:pt x="1334011" y="0"/>
                  </a:moveTo>
                  <a:lnTo>
                    <a:pt x="0" y="0"/>
                  </a:lnTo>
                  <a:lnTo>
                    <a:pt x="203200" y="236491"/>
                  </a:lnTo>
                  <a:lnTo>
                    <a:pt x="1537211" y="236491"/>
                  </a:lnTo>
                  <a:lnTo>
                    <a:pt x="1334011" y="0"/>
                  </a:lnTo>
                  <a:close/>
                </a:path>
              </a:pathLst>
            </a:custGeom>
            <a:solidFill>
              <a:srgbClr val="010101"/>
            </a:solidFill>
            <a:ln cap="sq">
              <a:noFill/>
              <a:prstDash val="solid"/>
              <a:miter/>
            </a:ln>
          </p:spPr>
        </p:sp>
        <p:sp>
          <p:nvSpPr>
            <p:cNvPr id="9" name="TextBox 9"/>
            <p:cNvSpPr txBox="1"/>
            <p:nvPr/>
          </p:nvSpPr>
          <p:spPr>
            <a:xfrm>
              <a:off x="101600" y="-19050"/>
              <a:ext cx="1334011" cy="255541"/>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TextBox 10"/>
          <p:cNvSpPr txBox="1"/>
          <p:nvPr/>
        </p:nvSpPr>
        <p:spPr>
          <a:xfrm>
            <a:off x="-2758245" y="942975"/>
            <a:ext cx="13825222" cy="813529"/>
          </a:xfrm>
          <a:prstGeom prst="rect">
            <a:avLst/>
          </a:prstGeom>
        </p:spPr>
        <p:txBody>
          <a:bodyPr lIns="0" tIns="0" rIns="0" bIns="0" rtlCol="0" anchor="t">
            <a:spAutoFit/>
          </a:bodyPr>
          <a:lstStyle/>
          <a:p>
            <a:pPr marL="0" lvl="0" indent="0" algn="ctr">
              <a:lnSpc>
                <a:spcPts val="6664"/>
              </a:lnSpc>
              <a:spcBef>
                <a:spcPct val="0"/>
              </a:spcBef>
            </a:pPr>
            <a:r>
              <a:rPr lang="en-US" sz="4829" spc="38">
                <a:solidFill>
                  <a:srgbClr val="FFFFFF"/>
                </a:solidFill>
                <a:latin typeface="Oswald Bold"/>
              </a:rPr>
              <a:t>KHẢO SÁT ĐẶC TRƯNG</a:t>
            </a:r>
          </a:p>
        </p:txBody>
      </p:sp>
      <p:sp>
        <p:nvSpPr>
          <p:cNvPr id="11" name="TextBox 11"/>
          <p:cNvSpPr txBox="1"/>
          <p:nvPr/>
        </p:nvSpPr>
        <p:spPr>
          <a:xfrm>
            <a:off x="-4918190" y="2744900"/>
            <a:ext cx="13825222" cy="813529"/>
          </a:xfrm>
          <a:prstGeom prst="rect">
            <a:avLst/>
          </a:prstGeom>
        </p:spPr>
        <p:txBody>
          <a:bodyPr lIns="0" tIns="0" rIns="0" bIns="0" rtlCol="0" anchor="t">
            <a:spAutoFit/>
          </a:bodyPr>
          <a:lstStyle/>
          <a:p>
            <a:pPr marL="0" lvl="0" indent="0" algn="ctr">
              <a:lnSpc>
                <a:spcPts val="6664"/>
              </a:lnSpc>
              <a:spcBef>
                <a:spcPct val="0"/>
              </a:spcBef>
            </a:pPr>
            <a:r>
              <a:rPr lang="en-US" sz="4829" spc="38">
                <a:solidFill>
                  <a:srgbClr val="000000"/>
                </a:solidFill>
                <a:latin typeface="Oswald Bold"/>
              </a:rPr>
              <a:t>NHẬN XÉT</a:t>
            </a:r>
          </a:p>
        </p:txBody>
      </p:sp>
      <p:sp>
        <p:nvSpPr>
          <p:cNvPr id="12" name="TextBox 12"/>
          <p:cNvSpPr txBox="1"/>
          <p:nvPr/>
        </p:nvSpPr>
        <p:spPr>
          <a:xfrm>
            <a:off x="220463" y="3127852"/>
            <a:ext cx="12600289" cy="6109108"/>
          </a:xfrm>
          <a:prstGeom prst="rect">
            <a:avLst/>
          </a:prstGeom>
        </p:spPr>
        <p:txBody>
          <a:bodyPr lIns="0" tIns="0" rIns="0" bIns="0" rtlCol="0" anchor="t">
            <a:spAutoFit/>
          </a:bodyPr>
          <a:lstStyle/>
          <a:p>
            <a:pPr algn="just">
              <a:lnSpc>
                <a:spcPts val="4759"/>
              </a:lnSpc>
            </a:pPr>
            <a:endParaRPr dirty="0"/>
          </a:p>
          <a:p>
            <a:pPr marL="734059" lvl="1" indent="-367030" algn="just">
              <a:lnSpc>
                <a:spcPts val="4759"/>
              </a:lnSpc>
              <a:buFont typeface="Arial"/>
              <a:buChar char="•"/>
            </a:pPr>
            <a:r>
              <a:rPr lang="en-US" sz="3399" dirty="0" err="1">
                <a:solidFill>
                  <a:srgbClr val="231F20"/>
                </a:solidFill>
                <a:latin typeface="Roboto Slab"/>
              </a:rPr>
              <a:t>Dữ</a:t>
            </a:r>
            <a:r>
              <a:rPr lang="en-US" sz="3399" dirty="0">
                <a:solidFill>
                  <a:srgbClr val="231F20"/>
                </a:solidFill>
                <a:latin typeface="Roboto Slab"/>
              </a:rPr>
              <a:t> </a:t>
            </a:r>
            <a:r>
              <a:rPr lang="en-US" sz="3399" dirty="0" err="1">
                <a:solidFill>
                  <a:srgbClr val="231F20"/>
                </a:solidFill>
                <a:latin typeface="Roboto Slab"/>
              </a:rPr>
              <a:t>liệu</a:t>
            </a:r>
            <a:r>
              <a:rPr lang="en-US" sz="3399" dirty="0">
                <a:solidFill>
                  <a:srgbClr val="231F20"/>
                </a:solidFill>
                <a:latin typeface="Roboto Slab"/>
              </a:rPr>
              <a:t> </a:t>
            </a:r>
            <a:r>
              <a:rPr lang="en-US" sz="3399" dirty="0" err="1">
                <a:solidFill>
                  <a:srgbClr val="231F20"/>
                </a:solidFill>
                <a:latin typeface="Roboto Slab"/>
              </a:rPr>
              <a:t>không</a:t>
            </a:r>
            <a:r>
              <a:rPr lang="en-US" sz="3399" dirty="0">
                <a:solidFill>
                  <a:srgbClr val="231F20"/>
                </a:solidFill>
                <a:latin typeface="Roboto Slab"/>
              </a:rPr>
              <a:t> </a:t>
            </a:r>
            <a:r>
              <a:rPr lang="en-US" sz="3399" dirty="0" err="1">
                <a:solidFill>
                  <a:srgbClr val="231F20"/>
                </a:solidFill>
                <a:latin typeface="Roboto Slab"/>
              </a:rPr>
              <a:t>có</a:t>
            </a:r>
            <a:r>
              <a:rPr lang="en-US" sz="3399" dirty="0">
                <a:solidFill>
                  <a:srgbClr val="231F20"/>
                </a:solidFill>
                <a:latin typeface="Roboto Slab"/>
              </a:rPr>
              <a:t> </a:t>
            </a:r>
            <a:r>
              <a:rPr lang="en-US" sz="3399" dirty="0" err="1">
                <a:solidFill>
                  <a:srgbClr val="231F20"/>
                </a:solidFill>
                <a:latin typeface="Roboto Slab"/>
              </a:rPr>
              <a:t>tính</a:t>
            </a:r>
            <a:r>
              <a:rPr lang="en-US" sz="3399" dirty="0">
                <a:solidFill>
                  <a:srgbClr val="231F20"/>
                </a:solidFill>
                <a:latin typeface="Roboto Slab"/>
              </a:rPr>
              <a:t> </a:t>
            </a:r>
            <a:r>
              <a:rPr lang="en-US" sz="3399" dirty="0" err="1">
                <a:solidFill>
                  <a:srgbClr val="231F20"/>
                </a:solidFill>
                <a:latin typeface="Roboto Slab"/>
              </a:rPr>
              <a:t>phân</a:t>
            </a:r>
            <a:r>
              <a:rPr lang="en-US" sz="3399" dirty="0">
                <a:solidFill>
                  <a:srgbClr val="231F20"/>
                </a:solidFill>
                <a:latin typeface="Roboto Slab"/>
              </a:rPr>
              <a:t> </a:t>
            </a:r>
            <a:r>
              <a:rPr lang="en-US" sz="3399" dirty="0" err="1">
                <a:solidFill>
                  <a:srgbClr val="231F20"/>
                </a:solidFill>
                <a:latin typeface="Roboto Slab"/>
              </a:rPr>
              <a:t>phối</a:t>
            </a:r>
            <a:r>
              <a:rPr lang="en-US" sz="3399" dirty="0">
                <a:solidFill>
                  <a:srgbClr val="231F20"/>
                </a:solidFill>
                <a:latin typeface="Roboto Slab"/>
              </a:rPr>
              <a:t> </a:t>
            </a:r>
            <a:r>
              <a:rPr lang="en-US" sz="3399" dirty="0" err="1">
                <a:solidFill>
                  <a:srgbClr val="231F20"/>
                </a:solidFill>
                <a:latin typeface="Roboto Slab"/>
              </a:rPr>
              <a:t>chuẩn</a:t>
            </a:r>
            <a:r>
              <a:rPr lang="en-US" sz="3399" dirty="0">
                <a:solidFill>
                  <a:srgbClr val="231F20"/>
                </a:solidFill>
                <a:latin typeface="Roboto Slab"/>
              </a:rPr>
              <a:t>,</a:t>
            </a:r>
          </a:p>
          <a:p>
            <a:pPr marL="734059" lvl="1" indent="-367030" algn="just">
              <a:lnSpc>
                <a:spcPts val="4759"/>
              </a:lnSpc>
              <a:buFont typeface="Arial"/>
              <a:buChar char="•"/>
            </a:pPr>
            <a:r>
              <a:rPr lang="en-US" sz="3399" dirty="0" err="1">
                <a:solidFill>
                  <a:srgbClr val="231F20"/>
                </a:solidFill>
                <a:latin typeface="Roboto Slab"/>
              </a:rPr>
              <a:t>Đa</a:t>
            </a:r>
            <a:r>
              <a:rPr lang="en-US" sz="3399" dirty="0">
                <a:solidFill>
                  <a:srgbClr val="231F20"/>
                </a:solidFill>
                <a:latin typeface="Roboto Slab"/>
              </a:rPr>
              <a:t> </a:t>
            </a:r>
            <a:r>
              <a:rPr lang="en-US" sz="3399" dirty="0" err="1">
                <a:solidFill>
                  <a:srgbClr val="231F20"/>
                </a:solidFill>
                <a:latin typeface="Roboto Slab"/>
              </a:rPr>
              <a:t>số</a:t>
            </a:r>
            <a:r>
              <a:rPr lang="en-US" sz="3399" dirty="0">
                <a:solidFill>
                  <a:srgbClr val="231F20"/>
                </a:solidFill>
                <a:latin typeface="Roboto Slab"/>
              </a:rPr>
              <a:t> </a:t>
            </a:r>
            <a:r>
              <a:rPr lang="en-US" sz="3399" dirty="0" err="1">
                <a:solidFill>
                  <a:srgbClr val="231F20"/>
                </a:solidFill>
                <a:latin typeface="Roboto Slab"/>
              </a:rPr>
              <a:t>dữ</a:t>
            </a:r>
            <a:r>
              <a:rPr lang="en-US" sz="3399" dirty="0">
                <a:solidFill>
                  <a:srgbClr val="231F20"/>
                </a:solidFill>
                <a:latin typeface="Roboto Slab"/>
              </a:rPr>
              <a:t> </a:t>
            </a:r>
            <a:r>
              <a:rPr lang="en-US" sz="3399" dirty="0" err="1">
                <a:solidFill>
                  <a:srgbClr val="231F20"/>
                </a:solidFill>
                <a:latin typeface="Roboto Slab"/>
              </a:rPr>
              <a:t>liệu</a:t>
            </a:r>
            <a:r>
              <a:rPr lang="en-US" sz="3399" dirty="0">
                <a:solidFill>
                  <a:srgbClr val="231F20"/>
                </a:solidFill>
                <a:latin typeface="Roboto Slab"/>
              </a:rPr>
              <a:t> </a:t>
            </a:r>
            <a:r>
              <a:rPr lang="en-US" sz="3399" dirty="0" err="1">
                <a:solidFill>
                  <a:srgbClr val="231F20"/>
                </a:solidFill>
                <a:latin typeface="Roboto Slab"/>
              </a:rPr>
              <a:t>có</a:t>
            </a:r>
            <a:r>
              <a:rPr lang="en-US" sz="3399" dirty="0">
                <a:solidFill>
                  <a:srgbClr val="231F20"/>
                </a:solidFill>
                <a:latin typeface="Roboto Slab"/>
              </a:rPr>
              <a:t> </a:t>
            </a:r>
            <a:r>
              <a:rPr lang="en-US" sz="3399" dirty="0" err="1">
                <a:solidFill>
                  <a:srgbClr val="231F20"/>
                </a:solidFill>
                <a:latin typeface="Roboto Slab"/>
              </a:rPr>
              <a:t>phân</a:t>
            </a:r>
            <a:r>
              <a:rPr lang="en-US" sz="3399" dirty="0">
                <a:solidFill>
                  <a:srgbClr val="231F20"/>
                </a:solidFill>
                <a:latin typeface="Roboto Slab"/>
              </a:rPr>
              <a:t> </a:t>
            </a:r>
            <a:r>
              <a:rPr lang="en-US" sz="3399" dirty="0" err="1">
                <a:solidFill>
                  <a:srgbClr val="231F20"/>
                </a:solidFill>
                <a:latin typeface="Roboto Slab"/>
              </a:rPr>
              <a:t>phối</a:t>
            </a:r>
            <a:r>
              <a:rPr lang="en-US" sz="3399" dirty="0">
                <a:solidFill>
                  <a:srgbClr val="231F20"/>
                </a:solidFill>
                <a:latin typeface="Roboto Slab"/>
              </a:rPr>
              <a:t> </a:t>
            </a:r>
            <a:r>
              <a:rPr lang="en-US" sz="3399" dirty="0" err="1">
                <a:solidFill>
                  <a:srgbClr val="231F20"/>
                </a:solidFill>
                <a:latin typeface="Roboto Slab"/>
              </a:rPr>
              <a:t>lệch</a:t>
            </a:r>
            <a:r>
              <a:rPr lang="en-US" sz="3399" dirty="0">
                <a:solidFill>
                  <a:srgbClr val="231F20"/>
                </a:solidFill>
                <a:latin typeface="Roboto Slab"/>
              </a:rPr>
              <a:t> </a:t>
            </a:r>
            <a:r>
              <a:rPr lang="en-US" sz="3399" dirty="0" err="1">
                <a:solidFill>
                  <a:srgbClr val="231F20"/>
                </a:solidFill>
                <a:latin typeface="Roboto Slab"/>
              </a:rPr>
              <a:t>trái</a:t>
            </a:r>
            <a:r>
              <a:rPr lang="en-US" sz="3399" dirty="0">
                <a:solidFill>
                  <a:srgbClr val="231F20"/>
                </a:solidFill>
                <a:latin typeface="Roboto Slab"/>
              </a:rPr>
              <a:t>, </a:t>
            </a:r>
            <a:r>
              <a:rPr lang="en-US" sz="3399" dirty="0" err="1">
                <a:solidFill>
                  <a:srgbClr val="231F20"/>
                </a:solidFill>
                <a:latin typeface="Roboto Slab"/>
              </a:rPr>
              <a:t>mức</a:t>
            </a:r>
            <a:r>
              <a:rPr lang="en-US" sz="3399" dirty="0">
                <a:solidFill>
                  <a:srgbClr val="231F20"/>
                </a:solidFill>
                <a:latin typeface="Roboto Slab"/>
              </a:rPr>
              <a:t> </a:t>
            </a:r>
            <a:r>
              <a:rPr lang="en-US" sz="3399" dirty="0" err="1">
                <a:solidFill>
                  <a:srgbClr val="231F20"/>
                </a:solidFill>
                <a:latin typeface="Roboto Slab"/>
              </a:rPr>
              <a:t>độ</a:t>
            </a:r>
            <a:r>
              <a:rPr lang="en-US" sz="3399" dirty="0">
                <a:solidFill>
                  <a:srgbClr val="231F20"/>
                </a:solidFill>
                <a:latin typeface="Roboto Slab"/>
              </a:rPr>
              <a:t> ô </a:t>
            </a:r>
            <a:r>
              <a:rPr lang="en-US" sz="3399" dirty="0" err="1">
                <a:solidFill>
                  <a:srgbClr val="231F20"/>
                </a:solidFill>
                <a:latin typeface="Roboto Slab"/>
              </a:rPr>
              <a:t>nhiễm</a:t>
            </a:r>
            <a:r>
              <a:rPr lang="en-US" sz="3399" dirty="0">
                <a:solidFill>
                  <a:srgbClr val="231F20"/>
                </a:solidFill>
                <a:latin typeface="Roboto Slab"/>
              </a:rPr>
              <a:t> </a:t>
            </a:r>
            <a:r>
              <a:rPr lang="en-US" sz="3399" dirty="0" err="1">
                <a:solidFill>
                  <a:srgbClr val="231F20"/>
                </a:solidFill>
                <a:latin typeface="Roboto Slab"/>
              </a:rPr>
              <a:t>thấp</a:t>
            </a:r>
            <a:r>
              <a:rPr lang="en-US" sz="3399" dirty="0">
                <a:solidFill>
                  <a:srgbClr val="231F20"/>
                </a:solidFill>
                <a:latin typeface="Roboto Slab"/>
              </a:rPr>
              <a:t> </a:t>
            </a:r>
            <a:r>
              <a:rPr lang="en-US" sz="3399" dirty="0" err="1">
                <a:solidFill>
                  <a:srgbClr val="231F20"/>
                </a:solidFill>
                <a:latin typeface="Roboto Slab"/>
              </a:rPr>
              <a:t>chiếm</a:t>
            </a:r>
            <a:r>
              <a:rPr lang="en-US" sz="3399" dirty="0">
                <a:solidFill>
                  <a:srgbClr val="231F20"/>
                </a:solidFill>
                <a:latin typeface="Roboto Slab"/>
              </a:rPr>
              <a:t> </a:t>
            </a:r>
            <a:r>
              <a:rPr lang="en-US" sz="3399" dirty="0" err="1">
                <a:solidFill>
                  <a:srgbClr val="231F20"/>
                </a:solidFill>
                <a:latin typeface="Roboto Slab"/>
              </a:rPr>
              <a:t>phần</a:t>
            </a:r>
            <a:r>
              <a:rPr lang="en-US" sz="3399" dirty="0">
                <a:solidFill>
                  <a:srgbClr val="231F20"/>
                </a:solidFill>
                <a:latin typeface="Roboto Slab"/>
              </a:rPr>
              <a:t> </a:t>
            </a:r>
            <a:r>
              <a:rPr lang="en-US" sz="3399" dirty="0" err="1">
                <a:solidFill>
                  <a:srgbClr val="231F20"/>
                </a:solidFill>
                <a:latin typeface="Roboto Slab"/>
              </a:rPr>
              <a:t>lớn</a:t>
            </a:r>
            <a:r>
              <a:rPr lang="en-US" sz="3399" dirty="0">
                <a:solidFill>
                  <a:srgbClr val="231F20"/>
                </a:solidFill>
                <a:latin typeface="Roboto Slab"/>
              </a:rPr>
              <a:t>, </a:t>
            </a:r>
            <a:r>
              <a:rPr lang="en-US" sz="3399" dirty="0" err="1">
                <a:solidFill>
                  <a:srgbClr val="231F20"/>
                </a:solidFill>
                <a:latin typeface="Roboto Slab"/>
              </a:rPr>
              <a:t>là</a:t>
            </a:r>
            <a:r>
              <a:rPr lang="en-US" sz="3399" dirty="0">
                <a:solidFill>
                  <a:srgbClr val="231F20"/>
                </a:solidFill>
                <a:latin typeface="Roboto Slab"/>
              </a:rPr>
              <a:t> </a:t>
            </a:r>
            <a:r>
              <a:rPr lang="en-US" sz="3399" dirty="0" err="1">
                <a:solidFill>
                  <a:srgbClr val="231F20"/>
                </a:solidFill>
                <a:latin typeface="Roboto Slab"/>
              </a:rPr>
              <a:t>tín</a:t>
            </a:r>
            <a:r>
              <a:rPr lang="en-US" sz="3399" dirty="0">
                <a:solidFill>
                  <a:srgbClr val="231F20"/>
                </a:solidFill>
                <a:latin typeface="Roboto Slab"/>
              </a:rPr>
              <a:t> </a:t>
            </a:r>
            <a:r>
              <a:rPr lang="en-US" sz="3399" dirty="0" err="1">
                <a:solidFill>
                  <a:srgbClr val="231F20"/>
                </a:solidFill>
                <a:latin typeface="Roboto Slab"/>
              </a:rPr>
              <a:t>hiệu</a:t>
            </a:r>
            <a:r>
              <a:rPr lang="en-US" sz="3399" dirty="0">
                <a:solidFill>
                  <a:srgbClr val="231F20"/>
                </a:solidFill>
                <a:latin typeface="Roboto Slab"/>
              </a:rPr>
              <a:t> </a:t>
            </a:r>
            <a:r>
              <a:rPr lang="en-US" sz="3399" dirty="0" err="1">
                <a:solidFill>
                  <a:srgbClr val="231F20"/>
                </a:solidFill>
                <a:latin typeface="Roboto Slab"/>
              </a:rPr>
              <a:t>tích</a:t>
            </a:r>
            <a:r>
              <a:rPr lang="en-US" sz="3399" dirty="0">
                <a:solidFill>
                  <a:srgbClr val="231F20"/>
                </a:solidFill>
                <a:latin typeface="Roboto Slab"/>
              </a:rPr>
              <a:t> </a:t>
            </a:r>
            <a:r>
              <a:rPr lang="en-US" sz="3399" dirty="0" err="1">
                <a:solidFill>
                  <a:srgbClr val="231F20"/>
                </a:solidFill>
                <a:latin typeface="Roboto Slab"/>
              </a:rPr>
              <a:t>cực</a:t>
            </a:r>
            <a:r>
              <a:rPr lang="en-US" sz="3399" dirty="0">
                <a:solidFill>
                  <a:srgbClr val="231F20"/>
                </a:solidFill>
                <a:latin typeface="Roboto Slab"/>
              </a:rPr>
              <a:t> </a:t>
            </a:r>
            <a:r>
              <a:rPr lang="en-US" sz="3399" dirty="0" err="1">
                <a:solidFill>
                  <a:srgbClr val="231F20"/>
                </a:solidFill>
                <a:latin typeface="Roboto Slab"/>
              </a:rPr>
              <a:t>cho</a:t>
            </a:r>
            <a:r>
              <a:rPr lang="en-US" sz="3399" dirty="0">
                <a:solidFill>
                  <a:srgbClr val="231F20"/>
                </a:solidFill>
                <a:latin typeface="Roboto Slab"/>
              </a:rPr>
              <a:t> </a:t>
            </a:r>
            <a:r>
              <a:rPr lang="en-US" sz="3399" dirty="0" err="1">
                <a:solidFill>
                  <a:srgbClr val="231F20"/>
                </a:solidFill>
                <a:latin typeface="Roboto Slab"/>
              </a:rPr>
              <a:t>vấn</a:t>
            </a:r>
            <a:r>
              <a:rPr lang="en-US" sz="3399" dirty="0">
                <a:solidFill>
                  <a:srgbClr val="231F20"/>
                </a:solidFill>
                <a:latin typeface="Roboto Slab"/>
              </a:rPr>
              <a:t> </a:t>
            </a:r>
            <a:r>
              <a:rPr lang="en-US" sz="3399" dirty="0" err="1">
                <a:solidFill>
                  <a:srgbClr val="231F20"/>
                </a:solidFill>
                <a:latin typeface="Roboto Slab"/>
              </a:rPr>
              <a:t>đề</a:t>
            </a:r>
            <a:r>
              <a:rPr lang="en-US" sz="3399" dirty="0">
                <a:solidFill>
                  <a:srgbClr val="231F20"/>
                </a:solidFill>
                <a:latin typeface="Roboto Slab"/>
              </a:rPr>
              <a:t> ô </a:t>
            </a:r>
            <a:r>
              <a:rPr lang="en-US" sz="3399" dirty="0" err="1">
                <a:solidFill>
                  <a:srgbClr val="231F20"/>
                </a:solidFill>
                <a:latin typeface="Roboto Slab"/>
              </a:rPr>
              <a:t>nhiễm</a:t>
            </a:r>
            <a:r>
              <a:rPr lang="en-US" sz="3399" dirty="0">
                <a:solidFill>
                  <a:srgbClr val="231F20"/>
                </a:solidFill>
                <a:latin typeface="Roboto Slab"/>
              </a:rPr>
              <a:t> </a:t>
            </a:r>
            <a:r>
              <a:rPr lang="en-US" sz="3399" dirty="0" err="1">
                <a:solidFill>
                  <a:srgbClr val="231F20"/>
                </a:solidFill>
                <a:latin typeface="Roboto Slab"/>
              </a:rPr>
              <a:t>trên</a:t>
            </a:r>
            <a:r>
              <a:rPr lang="en-US" sz="3399" dirty="0">
                <a:solidFill>
                  <a:srgbClr val="231F20"/>
                </a:solidFill>
                <a:latin typeface="Roboto Slab"/>
              </a:rPr>
              <a:t> </a:t>
            </a:r>
            <a:r>
              <a:rPr lang="en-US" sz="3399" dirty="0" err="1">
                <a:solidFill>
                  <a:srgbClr val="231F20"/>
                </a:solidFill>
                <a:latin typeface="Roboto Slab"/>
              </a:rPr>
              <a:t>thế</a:t>
            </a:r>
            <a:r>
              <a:rPr lang="en-US" sz="3399" dirty="0">
                <a:solidFill>
                  <a:srgbClr val="231F20"/>
                </a:solidFill>
                <a:latin typeface="Roboto Slab"/>
              </a:rPr>
              <a:t> </a:t>
            </a:r>
            <a:r>
              <a:rPr lang="en-US" sz="3399" dirty="0" err="1">
                <a:solidFill>
                  <a:srgbClr val="231F20"/>
                </a:solidFill>
                <a:latin typeface="Roboto Slab"/>
              </a:rPr>
              <a:t>giới</a:t>
            </a:r>
            <a:endParaRPr lang="en-US" sz="3399" dirty="0">
              <a:solidFill>
                <a:srgbClr val="231F20"/>
              </a:solidFill>
              <a:latin typeface="Roboto Slab"/>
            </a:endParaRPr>
          </a:p>
          <a:p>
            <a:pPr marL="734059" lvl="1" indent="-367030" algn="just">
              <a:lnSpc>
                <a:spcPts val="4759"/>
              </a:lnSpc>
              <a:buFont typeface="Arial"/>
              <a:buChar char="•"/>
            </a:pPr>
            <a:r>
              <a:rPr lang="en-US" sz="3399" dirty="0" err="1">
                <a:solidFill>
                  <a:srgbClr val="231F20"/>
                </a:solidFill>
                <a:latin typeface="Roboto Slab"/>
              </a:rPr>
              <a:t>Hàn</a:t>
            </a:r>
            <a:r>
              <a:rPr lang="en-US" sz="3399" dirty="0">
                <a:solidFill>
                  <a:srgbClr val="231F20"/>
                </a:solidFill>
                <a:latin typeface="Roboto Slab"/>
              </a:rPr>
              <a:t> </a:t>
            </a:r>
            <a:r>
              <a:rPr lang="en-US" sz="3399" dirty="0" err="1">
                <a:solidFill>
                  <a:srgbClr val="231F20"/>
                </a:solidFill>
                <a:latin typeface="Roboto Slab"/>
              </a:rPr>
              <a:t>Quốc</a:t>
            </a:r>
            <a:r>
              <a:rPr lang="en-US" sz="3399" dirty="0">
                <a:solidFill>
                  <a:srgbClr val="231F20"/>
                </a:solidFill>
                <a:latin typeface="Roboto Slab"/>
              </a:rPr>
              <a:t> </a:t>
            </a:r>
            <a:r>
              <a:rPr lang="en-US" sz="3399" dirty="0" err="1">
                <a:solidFill>
                  <a:srgbClr val="231F20"/>
                </a:solidFill>
                <a:latin typeface="Roboto Slab"/>
              </a:rPr>
              <a:t>và</a:t>
            </a:r>
            <a:r>
              <a:rPr lang="en-US" sz="3399" dirty="0">
                <a:solidFill>
                  <a:srgbClr val="231F20"/>
                </a:solidFill>
                <a:latin typeface="Roboto Slab"/>
              </a:rPr>
              <a:t> Qatar </a:t>
            </a:r>
            <a:r>
              <a:rPr lang="en-US" sz="3399" dirty="0" err="1">
                <a:solidFill>
                  <a:srgbClr val="231F20"/>
                </a:solidFill>
                <a:latin typeface="Roboto Slab"/>
              </a:rPr>
              <a:t>là</a:t>
            </a:r>
            <a:r>
              <a:rPr lang="en-US" sz="3399" dirty="0">
                <a:solidFill>
                  <a:srgbClr val="231F20"/>
                </a:solidFill>
                <a:latin typeface="Roboto Slab"/>
              </a:rPr>
              <a:t> 2 </a:t>
            </a:r>
            <a:r>
              <a:rPr lang="en-US" sz="3399" dirty="0" err="1">
                <a:solidFill>
                  <a:srgbClr val="231F20"/>
                </a:solidFill>
                <a:latin typeface="Roboto Slab"/>
              </a:rPr>
              <a:t>quốc</a:t>
            </a:r>
            <a:r>
              <a:rPr lang="en-US" sz="3399" dirty="0">
                <a:solidFill>
                  <a:srgbClr val="231F20"/>
                </a:solidFill>
                <a:latin typeface="Roboto Slab"/>
              </a:rPr>
              <a:t> </a:t>
            </a:r>
            <a:r>
              <a:rPr lang="en-US" sz="3399" dirty="0" err="1">
                <a:solidFill>
                  <a:srgbClr val="231F20"/>
                </a:solidFill>
                <a:latin typeface="Roboto Slab"/>
              </a:rPr>
              <a:t>gia</a:t>
            </a:r>
            <a:r>
              <a:rPr lang="en-US" sz="3399" dirty="0">
                <a:solidFill>
                  <a:srgbClr val="231F20"/>
                </a:solidFill>
                <a:latin typeface="Roboto Slab"/>
              </a:rPr>
              <a:t> </a:t>
            </a:r>
            <a:r>
              <a:rPr lang="en-US" sz="3399" dirty="0" err="1">
                <a:solidFill>
                  <a:srgbClr val="231F20"/>
                </a:solidFill>
                <a:latin typeface="Roboto Slab"/>
              </a:rPr>
              <a:t>có</a:t>
            </a:r>
            <a:r>
              <a:rPr lang="en-US" sz="3399" dirty="0">
                <a:solidFill>
                  <a:srgbClr val="231F20"/>
                </a:solidFill>
                <a:latin typeface="Roboto Slab"/>
              </a:rPr>
              <a:t> </a:t>
            </a:r>
            <a:r>
              <a:rPr lang="en-US" sz="3399" dirty="0" err="1">
                <a:solidFill>
                  <a:srgbClr val="231F20"/>
                </a:solidFill>
                <a:latin typeface="Roboto Slab"/>
              </a:rPr>
              <a:t>chỉ</a:t>
            </a:r>
            <a:r>
              <a:rPr lang="en-US" sz="3399" dirty="0">
                <a:solidFill>
                  <a:srgbClr val="231F20"/>
                </a:solidFill>
                <a:latin typeface="Roboto Slab"/>
              </a:rPr>
              <a:t> </a:t>
            </a:r>
            <a:r>
              <a:rPr lang="en-US" sz="3399" dirty="0" err="1">
                <a:solidFill>
                  <a:srgbClr val="231F20"/>
                </a:solidFill>
                <a:latin typeface="Roboto Slab"/>
              </a:rPr>
              <a:t>số</a:t>
            </a:r>
            <a:r>
              <a:rPr lang="en-US" sz="3399" dirty="0">
                <a:solidFill>
                  <a:srgbClr val="231F20"/>
                </a:solidFill>
                <a:latin typeface="Roboto Slab"/>
              </a:rPr>
              <a:t> ô </a:t>
            </a:r>
            <a:r>
              <a:rPr lang="en-US" sz="3399" dirty="0" err="1">
                <a:solidFill>
                  <a:srgbClr val="231F20"/>
                </a:solidFill>
                <a:latin typeface="Roboto Slab"/>
              </a:rPr>
              <a:t>nhiễm</a:t>
            </a:r>
            <a:r>
              <a:rPr lang="en-US" sz="3399" dirty="0">
                <a:solidFill>
                  <a:srgbClr val="231F20"/>
                </a:solidFill>
                <a:latin typeface="Roboto Slab"/>
              </a:rPr>
              <a:t> </a:t>
            </a:r>
            <a:r>
              <a:rPr lang="en-US" sz="3399" dirty="0" err="1">
                <a:solidFill>
                  <a:srgbClr val="231F20"/>
                </a:solidFill>
                <a:latin typeface="Roboto Slab"/>
              </a:rPr>
              <a:t>không</a:t>
            </a:r>
            <a:r>
              <a:rPr lang="en-US" sz="3399" dirty="0">
                <a:solidFill>
                  <a:srgbClr val="231F20"/>
                </a:solidFill>
                <a:latin typeface="Roboto Slab"/>
              </a:rPr>
              <a:t> </a:t>
            </a:r>
            <a:r>
              <a:rPr lang="en-US" sz="3399" dirty="0" err="1">
                <a:solidFill>
                  <a:srgbClr val="231F20"/>
                </a:solidFill>
                <a:latin typeface="Roboto Slab"/>
              </a:rPr>
              <a:t>khí</a:t>
            </a:r>
            <a:r>
              <a:rPr lang="en-US" sz="3399" dirty="0">
                <a:solidFill>
                  <a:srgbClr val="231F20"/>
                </a:solidFill>
                <a:latin typeface="Roboto Slab"/>
              </a:rPr>
              <a:t> </a:t>
            </a:r>
            <a:r>
              <a:rPr lang="en-US" sz="3399" dirty="0" err="1">
                <a:solidFill>
                  <a:srgbClr val="231F20"/>
                </a:solidFill>
                <a:latin typeface="Roboto Slab"/>
              </a:rPr>
              <a:t>cao</a:t>
            </a:r>
            <a:r>
              <a:rPr lang="en-US" sz="3399" dirty="0">
                <a:solidFill>
                  <a:srgbClr val="231F20"/>
                </a:solidFill>
                <a:latin typeface="Roboto Slab"/>
              </a:rPr>
              <a:t> </a:t>
            </a:r>
            <a:r>
              <a:rPr lang="en-US" sz="3399" dirty="0" err="1">
                <a:solidFill>
                  <a:srgbClr val="231F20"/>
                </a:solidFill>
                <a:latin typeface="Roboto Slab"/>
              </a:rPr>
              <a:t>bậc</a:t>
            </a:r>
            <a:r>
              <a:rPr lang="en-US" sz="3399" dirty="0">
                <a:solidFill>
                  <a:srgbClr val="231F20"/>
                </a:solidFill>
                <a:latin typeface="Roboto Slab"/>
              </a:rPr>
              <a:t> </a:t>
            </a:r>
            <a:r>
              <a:rPr lang="en-US" sz="3399" dirty="0" err="1">
                <a:solidFill>
                  <a:srgbClr val="231F20"/>
                </a:solidFill>
                <a:latin typeface="Roboto Slab"/>
              </a:rPr>
              <a:t>nhất</a:t>
            </a:r>
            <a:r>
              <a:rPr lang="en-US" sz="3399" dirty="0">
                <a:solidFill>
                  <a:srgbClr val="231F20"/>
                </a:solidFill>
                <a:latin typeface="Roboto Slab"/>
              </a:rPr>
              <a:t> </a:t>
            </a:r>
            <a:r>
              <a:rPr lang="en-US" sz="3399" dirty="0" err="1">
                <a:solidFill>
                  <a:srgbClr val="231F20"/>
                </a:solidFill>
                <a:latin typeface="Roboto Slab"/>
              </a:rPr>
              <a:t>thế</a:t>
            </a:r>
            <a:r>
              <a:rPr lang="en-US" sz="3399" dirty="0">
                <a:solidFill>
                  <a:srgbClr val="231F20"/>
                </a:solidFill>
                <a:latin typeface="Roboto Slab"/>
              </a:rPr>
              <a:t> </a:t>
            </a:r>
            <a:r>
              <a:rPr lang="en-US" sz="3399" dirty="0" err="1">
                <a:solidFill>
                  <a:srgbClr val="231F20"/>
                </a:solidFill>
                <a:latin typeface="Roboto Slab"/>
              </a:rPr>
              <a:t>giới</a:t>
            </a:r>
            <a:r>
              <a:rPr lang="vi-VN" sz="3399" dirty="0">
                <a:solidFill>
                  <a:srgbClr val="231F20"/>
                </a:solidFill>
                <a:latin typeface="Roboto Slab"/>
              </a:rPr>
              <a:t> theo thành phần</a:t>
            </a:r>
            <a:r>
              <a:rPr lang="en-US" sz="3399" dirty="0">
                <a:solidFill>
                  <a:srgbClr val="231F20"/>
                </a:solidFill>
                <a:latin typeface="Roboto Slab"/>
              </a:rPr>
              <a:t>.</a:t>
            </a:r>
          </a:p>
          <a:p>
            <a:pPr marL="734059" lvl="1" indent="-367030" algn="just">
              <a:lnSpc>
                <a:spcPts val="4759"/>
              </a:lnSpc>
              <a:buFont typeface="Arial"/>
              <a:buChar char="•"/>
            </a:pPr>
            <a:r>
              <a:rPr lang="en-US" sz="3399" dirty="0" err="1">
                <a:solidFill>
                  <a:srgbClr val="231F20"/>
                </a:solidFill>
                <a:latin typeface="Roboto Slab"/>
              </a:rPr>
              <a:t>Chất</a:t>
            </a:r>
            <a:r>
              <a:rPr lang="en-US" sz="3399" dirty="0">
                <a:solidFill>
                  <a:srgbClr val="231F20"/>
                </a:solidFill>
                <a:latin typeface="Roboto Slab"/>
              </a:rPr>
              <a:t> </a:t>
            </a:r>
            <a:r>
              <a:rPr lang="en-US" sz="3399" dirty="0" err="1">
                <a:solidFill>
                  <a:srgbClr val="231F20"/>
                </a:solidFill>
                <a:latin typeface="Roboto Slab"/>
              </a:rPr>
              <a:t>lượng</a:t>
            </a:r>
            <a:r>
              <a:rPr lang="en-US" sz="3399" dirty="0">
                <a:solidFill>
                  <a:srgbClr val="231F20"/>
                </a:solidFill>
                <a:latin typeface="Roboto Slab"/>
              </a:rPr>
              <a:t> </a:t>
            </a:r>
            <a:r>
              <a:rPr lang="en-US" sz="3399" dirty="0" err="1">
                <a:solidFill>
                  <a:srgbClr val="231F20"/>
                </a:solidFill>
                <a:latin typeface="Roboto Slab"/>
              </a:rPr>
              <a:t>không</a:t>
            </a:r>
            <a:r>
              <a:rPr lang="en-US" sz="3399" dirty="0">
                <a:solidFill>
                  <a:srgbClr val="231F20"/>
                </a:solidFill>
                <a:latin typeface="Roboto Slab"/>
              </a:rPr>
              <a:t> </a:t>
            </a:r>
            <a:r>
              <a:rPr lang="en-US" sz="3399" dirty="0" err="1">
                <a:solidFill>
                  <a:srgbClr val="231F20"/>
                </a:solidFill>
                <a:latin typeface="Roboto Slab"/>
              </a:rPr>
              <a:t>khí</a:t>
            </a:r>
            <a:r>
              <a:rPr lang="en-US" sz="3399" dirty="0">
                <a:solidFill>
                  <a:srgbClr val="231F20"/>
                </a:solidFill>
                <a:latin typeface="Roboto Slab"/>
              </a:rPr>
              <a:t> </a:t>
            </a:r>
            <a:r>
              <a:rPr lang="en-US" sz="3399" dirty="0" err="1">
                <a:solidFill>
                  <a:srgbClr val="231F20"/>
                </a:solidFill>
                <a:latin typeface="Roboto Slab"/>
              </a:rPr>
              <a:t>vừa</a:t>
            </a:r>
            <a:r>
              <a:rPr lang="en-US" sz="3399" dirty="0">
                <a:solidFill>
                  <a:srgbClr val="231F20"/>
                </a:solidFill>
                <a:latin typeface="Roboto Slab"/>
              </a:rPr>
              <a:t> </a:t>
            </a:r>
            <a:r>
              <a:rPr lang="en-US" sz="3399" dirty="0" err="1">
                <a:solidFill>
                  <a:srgbClr val="231F20"/>
                </a:solidFill>
                <a:latin typeface="Roboto Slab"/>
              </a:rPr>
              <a:t>phải</a:t>
            </a:r>
            <a:r>
              <a:rPr lang="en-US" sz="3399" dirty="0">
                <a:solidFill>
                  <a:srgbClr val="231F20"/>
                </a:solidFill>
                <a:latin typeface="Roboto Slab"/>
              </a:rPr>
              <a:t> (moderate) </a:t>
            </a:r>
            <a:r>
              <a:rPr lang="en-US" sz="3399" dirty="0" err="1">
                <a:solidFill>
                  <a:srgbClr val="231F20"/>
                </a:solidFill>
                <a:latin typeface="Roboto Slab"/>
              </a:rPr>
              <a:t>và</a:t>
            </a:r>
            <a:r>
              <a:rPr lang="en-US" sz="3399" dirty="0">
                <a:solidFill>
                  <a:srgbClr val="231F20"/>
                </a:solidFill>
                <a:latin typeface="Roboto Slab"/>
              </a:rPr>
              <a:t> </a:t>
            </a:r>
            <a:r>
              <a:rPr lang="en-US" sz="3399" dirty="0" err="1">
                <a:solidFill>
                  <a:srgbClr val="231F20"/>
                </a:solidFill>
                <a:latin typeface="Roboto Slab"/>
              </a:rPr>
              <a:t>tốt</a:t>
            </a:r>
            <a:r>
              <a:rPr lang="en-US" sz="3399" dirty="0">
                <a:solidFill>
                  <a:srgbClr val="231F20"/>
                </a:solidFill>
                <a:latin typeface="Roboto Slab"/>
              </a:rPr>
              <a:t> (good) </a:t>
            </a:r>
            <a:r>
              <a:rPr lang="en-US" sz="3399" dirty="0" err="1">
                <a:solidFill>
                  <a:srgbClr val="231F20"/>
                </a:solidFill>
                <a:latin typeface="Roboto Slab"/>
              </a:rPr>
              <a:t>chiếm</a:t>
            </a:r>
            <a:r>
              <a:rPr lang="en-US" sz="3399" dirty="0">
                <a:solidFill>
                  <a:srgbClr val="231F20"/>
                </a:solidFill>
                <a:latin typeface="Roboto Slab"/>
              </a:rPr>
              <a:t> </a:t>
            </a:r>
            <a:r>
              <a:rPr lang="en-US" sz="3399" dirty="0" err="1">
                <a:solidFill>
                  <a:srgbClr val="231F20"/>
                </a:solidFill>
                <a:latin typeface="Roboto Slab"/>
              </a:rPr>
              <a:t>đa</a:t>
            </a:r>
            <a:r>
              <a:rPr lang="en-US" sz="3399" dirty="0">
                <a:solidFill>
                  <a:srgbClr val="231F20"/>
                </a:solidFill>
                <a:latin typeface="Roboto Slab"/>
              </a:rPr>
              <a:t> </a:t>
            </a:r>
            <a:r>
              <a:rPr lang="en-US" sz="3399" dirty="0" err="1">
                <a:solidFill>
                  <a:srgbClr val="231F20"/>
                </a:solidFill>
                <a:latin typeface="Roboto Slab"/>
              </a:rPr>
              <a:t>số</a:t>
            </a:r>
            <a:r>
              <a:rPr lang="en-US" sz="3399" dirty="0">
                <a:solidFill>
                  <a:srgbClr val="231F20"/>
                </a:solidFill>
                <a:latin typeface="Roboto Slab"/>
              </a:rPr>
              <a:t> </a:t>
            </a:r>
            <a:r>
              <a:rPr lang="en-US" sz="3399" dirty="0" err="1">
                <a:solidFill>
                  <a:srgbClr val="231F20"/>
                </a:solidFill>
                <a:latin typeface="Roboto Slab"/>
              </a:rPr>
              <a:t>trên</a:t>
            </a:r>
            <a:r>
              <a:rPr lang="en-US" sz="3399" dirty="0">
                <a:solidFill>
                  <a:srgbClr val="231F20"/>
                </a:solidFill>
                <a:latin typeface="Roboto Slab"/>
              </a:rPr>
              <a:t> </a:t>
            </a:r>
            <a:r>
              <a:rPr lang="en-US" sz="3399" dirty="0" err="1">
                <a:solidFill>
                  <a:srgbClr val="231F20"/>
                </a:solidFill>
                <a:latin typeface="Roboto Slab"/>
              </a:rPr>
              <a:t>thế</a:t>
            </a:r>
            <a:r>
              <a:rPr lang="en-US" sz="3399" dirty="0">
                <a:solidFill>
                  <a:srgbClr val="231F20"/>
                </a:solidFill>
                <a:latin typeface="Roboto Slab"/>
              </a:rPr>
              <a:t> </a:t>
            </a:r>
            <a:r>
              <a:rPr lang="en-US" sz="3399" dirty="0" err="1">
                <a:solidFill>
                  <a:srgbClr val="231F20"/>
                </a:solidFill>
                <a:latin typeface="Roboto Slab"/>
              </a:rPr>
              <a:t>giới</a:t>
            </a:r>
            <a:r>
              <a:rPr lang="en-US" sz="3399" dirty="0">
                <a:solidFill>
                  <a:srgbClr val="231F20"/>
                </a:solidFill>
                <a:latin typeface="Roboto Slab"/>
              </a:rPr>
              <a:t> (</a:t>
            </a:r>
            <a:r>
              <a:rPr lang="en-US" sz="3399" dirty="0" err="1">
                <a:solidFill>
                  <a:srgbClr val="231F20"/>
                </a:solidFill>
                <a:latin typeface="Roboto Slab"/>
              </a:rPr>
              <a:t>ngoại</a:t>
            </a:r>
            <a:r>
              <a:rPr lang="en-US" sz="3399" dirty="0">
                <a:solidFill>
                  <a:srgbClr val="231F20"/>
                </a:solidFill>
                <a:latin typeface="Roboto Slab"/>
              </a:rPr>
              <a:t> </a:t>
            </a:r>
            <a:r>
              <a:rPr lang="en-US" sz="3399" dirty="0" err="1">
                <a:solidFill>
                  <a:srgbClr val="231F20"/>
                </a:solidFill>
                <a:latin typeface="Roboto Slab"/>
              </a:rPr>
              <a:t>trừ</a:t>
            </a:r>
            <a:r>
              <a:rPr lang="en-US" sz="3399" dirty="0">
                <a:solidFill>
                  <a:srgbClr val="231F20"/>
                </a:solidFill>
                <a:latin typeface="Roboto Slab"/>
              </a:rPr>
              <a:t> </a:t>
            </a:r>
            <a:r>
              <a:rPr lang="en-US" sz="3399" dirty="0" err="1">
                <a:solidFill>
                  <a:srgbClr val="231F20"/>
                </a:solidFill>
                <a:latin typeface="Roboto Slab"/>
              </a:rPr>
              <a:t>một</a:t>
            </a:r>
            <a:r>
              <a:rPr lang="en-US" sz="3399" dirty="0">
                <a:solidFill>
                  <a:srgbClr val="231F20"/>
                </a:solidFill>
                <a:latin typeface="Roboto Slab"/>
              </a:rPr>
              <a:t> </a:t>
            </a:r>
            <a:r>
              <a:rPr lang="en-US" sz="3399" dirty="0" err="1">
                <a:solidFill>
                  <a:srgbClr val="231F20"/>
                </a:solidFill>
                <a:latin typeface="Roboto Slab"/>
              </a:rPr>
              <a:t>số</a:t>
            </a:r>
            <a:r>
              <a:rPr lang="en-US" sz="3399" dirty="0">
                <a:solidFill>
                  <a:srgbClr val="231F20"/>
                </a:solidFill>
                <a:latin typeface="Roboto Slab"/>
              </a:rPr>
              <a:t> </a:t>
            </a:r>
            <a:r>
              <a:rPr lang="en-US" sz="3399" dirty="0" err="1">
                <a:solidFill>
                  <a:srgbClr val="231F20"/>
                </a:solidFill>
                <a:latin typeface="Roboto Slab"/>
              </a:rPr>
              <a:t>quốc</a:t>
            </a:r>
            <a:r>
              <a:rPr lang="en-US" sz="3399" dirty="0">
                <a:solidFill>
                  <a:srgbClr val="231F20"/>
                </a:solidFill>
                <a:latin typeface="Roboto Slab"/>
              </a:rPr>
              <a:t> </a:t>
            </a:r>
            <a:r>
              <a:rPr lang="en-US" sz="3399" dirty="0" err="1">
                <a:solidFill>
                  <a:srgbClr val="231F20"/>
                </a:solidFill>
                <a:latin typeface="Roboto Slab"/>
              </a:rPr>
              <a:t>gia</a:t>
            </a:r>
            <a:r>
              <a:rPr lang="en-US" sz="3399" dirty="0">
                <a:solidFill>
                  <a:srgbClr val="231F20"/>
                </a:solidFill>
                <a:latin typeface="Roboto Slab"/>
              </a:rPr>
              <a:t> ở </a:t>
            </a:r>
            <a:r>
              <a:rPr lang="en-US" sz="3399" dirty="0" err="1">
                <a:solidFill>
                  <a:srgbClr val="231F20"/>
                </a:solidFill>
                <a:latin typeface="Roboto Slab"/>
              </a:rPr>
              <a:t>khu</a:t>
            </a:r>
            <a:r>
              <a:rPr lang="en-US" sz="3399" dirty="0">
                <a:solidFill>
                  <a:srgbClr val="231F20"/>
                </a:solidFill>
                <a:latin typeface="Roboto Slab"/>
              </a:rPr>
              <a:t> </a:t>
            </a:r>
            <a:r>
              <a:rPr lang="en-US" sz="3399" dirty="0" err="1">
                <a:solidFill>
                  <a:srgbClr val="231F20"/>
                </a:solidFill>
                <a:latin typeface="Roboto Slab"/>
              </a:rPr>
              <a:t>vực</a:t>
            </a:r>
            <a:r>
              <a:rPr lang="en-US" sz="3399" dirty="0">
                <a:solidFill>
                  <a:srgbClr val="231F20"/>
                </a:solidFill>
                <a:latin typeface="Roboto Slab"/>
              </a:rPr>
              <a:t> </a:t>
            </a:r>
            <a:r>
              <a:rPr lang="en-US" sz="3399" dirty="0" err="1">
                <a:solidFill>
                  <a:srgbClr val="231F20"/>
                </a:solidFill>
                <a:latin typeface="Roboto Slab"/>
              </a:rPr>
              <a:t>Đông</a:t>
            </a:r>
            <a:r>
              <a:rPr lang="en-US" sz="3399" dirty="0">
                <a:solidFill>
                  <a:srgbClr val="231F20"/>
                </a:solidFill>
                <a:latin typeface="Roboto Slab"/>
              </a:rPr>
              <a:t> Nam Á </a:t>
            </a:r>
            <a:r>
              <a:rPr lang="en-US" sz="3399" dirty="0" err="1">
                <a:solidFill>
                  <a:srgbClr val="231F20"/>
                </a:solidFill>
                <a:latin typeface="Roboto Slab"/>
              </a:rPr>
              <a:t>và</a:t>
            </a:r>
            <a:r>
              <a:rPr lang="en-US" sz="3399" dirty="0">
                <a:solidFill>
                  <a:srgbClr val="231F20"/>
                </a:solidFill>
                <a:latin typeface="Roboto Slab"/>
              </a:rPr>
              <a:t> </a:t>
            </a:r>
            <a:r>
              <a:rPr lang="en-US" sz="3399" dirty="0" err="1">
                <a:solidFill>
                  <a:srgbClr val="231F20"/>
                </a:solidFill>
                <a:latin typeface="Roboto Slab"/>
              </a:rPr>
              <a:t>đặc</a:t>
            </a:r>
            <a:r>
              <a:rPr lang="en-US" sz="3399" dirty="0">
                <a:solidFill>
                  <a:srgbClr val="231F20"/>
                </a:solidFill>
                <a:latin typeface="Roboto Slab"/>
              </a:rPr>
              <a:t> </a:t>
            </a:r>
            <a:r>
              <a:rPr lang="en-US" sz="3399" dirty="0" err="1">
                <a:solidFill>
                  <a:srgbClr val="231F20"/>
                </a:solidFill>
                <a:latin typeface="Roboto Slab"/>
              </a:rPr>
              <a:t>biệt</a:t>
            </a:r>
            <a:r>
              <a:rPr lang="en-US" sz="3399" dirty="0">
                <a:solidFill>
                  <a:srgbClr val="231F20"/>
                </a:solidFill>
                <a:latin typeface="Roboto Slab"/>
              </a:rPr>
              <a:t> </a:t>
            </a:r>
            <a:r>
              <a:rPr lang="en-US" sz="3399" dirty="0" err="1">
                <a:solidFill>
                  <a:srgbClr val="231F20"/>
                </a:solidFill>
                <a:latin typeface="Roboto Slab"/>
              </a:rPr>
              <a:t>là</a:t>
            </a:r>
            <a:r>
              <a:rPr lang="en-US" sz="3399" dirty="0">
                <a:solidFill>
                  <a:srgbClr val="231F20"/>
                </a:solidFill>
                <a:latin typeface="Roboto Slab"/>
              </a:rPr>
              <a:t> </a:t>
            </a:r>
            <a:r>
              <a:rPr lang="en-US" sz="3399" dirty="0" err="1">
                <a:solidFill>
                  <a:srgbClr val="231F20"/>
                </a:solidFill>
                <a:latin typeface="Roboto Slab"/>
              </a:rPr>
              <a:t>Ấn</a:t>
            </a:r>
            <a:r>
              <a:rPr lang="en-US" sz="3399" dirty="0">
                <a:solidFill>
                  <a:srgbClr val="231F20"/>
                </a:solidFill>
                <a:latin typeface="Roboto Slab"/>
              </a:rPr>
              <a:t> </a:t>
            </a:r>
            <a:r>
              <a:rPr lang="en-US" sz="3399" dirty="0" err="1">
                <a:solidFill>
                  <a:srgbClr val="231F20"/>
                </a:solidFill>
                <a:latin typeface="Roboto Slab"/>
              </a:rPr>
              <a:t>Độ</a:t>
            </a:r>
            <a:r>
              <a:rPr lang="en-US" sz="3399" dirty="0">
                <a:solidFill>
                  <a:srgbClr val="231F20"/>
                </a:solidFill>
                <a:latin typeface="Roboto Slab"/>
              </a:rPr>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grpSp>
        <p:nvGrpSpPr>
          <p:cNvPr id="2" name="Group 2"/>
          <p:cNvGrpSpPr/>
          <p:nvPr/>
        </p:nvGrpSpPr>
        <p:grpSpPr>
          <a:xfrm>
            <a:off x="-2770706" y="-3368517"/>
            <a:ext cx="4959890" cy="495989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id="4" name="TextBox 4"/>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9144000" y="1278539"/>
            <a:ext cx="13188954" cy="1318895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id="7" name="TextBox 7"/>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6639105" y="-5979128"/>
            <a:ext cx="12110389" cy="12426705"/>
          </a:xfrm>
          <a:custGeom>
            <a:avLst/>
            <a:gdLst/>
            <a:ahLst/>
            <a:cxnLst/>
            <a:rect l="l" t="t" r="r" b="b"/>
            <a:pathLst>
              <a:path w="12110389" h="12426705">
                <a:moveTo>
                  <a:pt x="0" y="0"/>
                </a:moveTo>
                <a:lnTo>
                  <a:pt x="12110389" y="0"/>
                </a:lnTo>
                <a:lnTo>
                  <a:pt x="12110389" y="12426706"/>
                </a:lnTo>
                <a:lnTo>
                  <a:pt x="0" y="124267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3986589">
            <a:off x="5084777" y="6259532"/>
            <a:ext cx="9894000" cy="10152425"/>
          </a:xfrm>
          <a:custGeom>
            <a:avLst/>
            <a:gdLst/>
            <a:ahLst/>
            <a:cxnLst/>
            <a:rect l="l" t="t" r="r" b="b"/>
            <a:pathLst>
              <a:path w="9894000" h="10152425">
                <a:moveTo>
                  <a:pt x="0" y="0"/>
                </a:moveTo>
                <a:lnTo>
                  <a:pt x="9894000" y="0"/>
                </a:lnTo>
                <a:lnTo>
                  <a:pt x="9894000" y="10152425"/>
                </a:lnTo>
                <a:lnTo>
                  <a:pt x="0" y="101524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1059766" y="2361091"/>
            <a:ext cx="8823037" cy="2411164"/>
          </a:xfrm>
          <a:prstGeom prst="rect">
            <a:avLst/>
          </a:prstGeom>
        </p:spPr>
        <p:txBody>
          <a:bodyPr lIns="0" tIns="0" rIns="0" bIns="0" rtlCol="0" anchor="t">
            <a:spAutoFit/>
          </a:bodyPr>
          <a:lstStyle/>
          <a:p>
            <a:pPr>
              <a:lnSpc>
                <a:spcPts val="9694"/>
              </a:lnSpc>
            </a:pPr>
            <a:r>
              <a:rPr lang="en-US" sz="7024" spc="688" dirty="0">
                <a:solidFill>
                  <a:srgbClr val="FFFFFF"/>
                </a:solidFill>
                <a:latin typeface="Oswald Bold"/>
              </a:rPr>
              <a:t>XÂY DỰNG MÔ HÌNH PHÂN CỤM DỮ LIỆU</a:t>
            </a:r>
          </a:p>
        </p:txBody>
      </p:sp>
      <p:sp>
        <p:nvSpPr>
          <p:cNvPr id="11" name="TextBox 11"/>
          <p:cNvSpPr txBox="1"/>
          <p:nvPr/>
        </p:nvSpPr>
        <p:spPr>
          <a:xfrm>
            <a:off x="10480376" y="3274270"/>
            <a:ext cx="7202160" cy="3457262"/>
          </a:xfrm>
          <a:prstGeom prst="rect">
            <a:avLst/>
          </a:prstGeom>
        </p:spPr>
        <p:txBody>
          <a:bodyPr lIns="0" tIns="0" rIns="0" bIns="0" rtlCol="0" anchor="t">
            <a:spAutoFit/>
          </a:bodyPr>
          <a:lstStyle/>
          <a:p>
            <a:pPr marL="0" lvl="0" indent="0" algn="ctr">
              <a:lnSpc>
                <a:spcPts val="13818"/>
              </a:lnSpc>
              <a:spcBef>
                <a:spcPct val="0"/>
              </a:spcBef>
            </a:pPr>
            <a:r>
              <a:rPr lang="en-US" sz="10013">
                <a:solidFill>
                  <a:srgbClr val="231F20"/>
                </a:solidFill>
                <a:latin typeface="Oswald Bold"/>
              </a:rPr>
              <a:t>CLUSTERING MODEL</a:t>
            </a:r>
          </a:p>
        </p:txBody>
      </p:sp>
      <p:pic>
        <p:nvPicPr>
          <p:cNvPr id="12" name="Picture 12"/>
          <p:cNvPicPr>
            <a:picLocks noChangeAspect="1"/>
          </p:cNvPicPr>
          <p:nvPr/>
        </p:nvPicPr>
        <p:blipFill>
          <a:blip r:embed="rId4"/>
          <a:stretch>
            <a:fillRect/>
          </a:stretch>
        </p:blipFill>
        <p:spPr>
          <a:xfrm>
            <a:off x="10697830" y="6408403"/>
            <a:ext cx="6506443" cy="1603262"/>
          </a:xfrm>
          <a:prstGeom prst="rect">
            <a:avLst/>
          </a:prstGeom>
        </p:spPr>
      </p:pic>
      <p:pic>
        <p:nvPicPr>
          <p:cNvPr id="13" name="Picture 13"/>
          <p:cNvPicPr>
            <a:picLocks noChangeAspect="1"/>
          </p:cNvPicPr>
          <p:nvPr/>
        </p:nvPicPr>
        <p:blipFill>
          <a:blip r:embed="rId5"/>
          <a:stretch>
            <a:fillRect/>
          </a:stretch>
        </p:blipFill>
        <p:spPr>
          <a:xfrm>
            <a:off x="10697830" y="7071384"/>
            <a:ext cx="6506443" cy="160326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3874979" y="0"/>
            <a:ext cx="25133212" cy="1028700"/>
            <a:chOff x="0" y="0"/>
            <a:chExt cx="2436110" cy="99710"/>
          </a:xfrm>
        </p:grpSpPr>
        <p:sp>
          <p:nvSpPr>
            <p:cNvPr id="4" name="Freeform 4"/>
            <p:cNvSpPr/>
            <p:nvPr/>
          </p:nvSpPr>
          <p:spPr>
            <a:xfrm>
              <a:off x="0" y="0"/>
              <a:ext cx="2436110" cy="99710"/>
            </a:xfrm>
            <a:custGeom>
              <a:avLst/>
              <a:gdLst/>
              <a:ahLst/>
              <a:cxnLst/>
              <a:rect l="l" t="t" r="r" b="b"/>
              <a:pathLst>
                <a:path w="2436110" h="99710">
                  <a:moveTo>
                    <a:pt x="2232910" y="0"/>
                  </a:moveTo>
                  <a:lnTo>
                    <a:pt x="0" y="0"/>
                  </a:lnTo>
                  <a:lnTo>
                    <a:pt x="203200" y="99710"/>
                  </a:lnTo>
                  <a:lnTo>
                    <a:pt x="2436110" y="99710"/>
                  </a:lnTo>
                  <a:lnTo>
                    <a:pt x="2232910" y="0"/>
                  </a:lnTo>
                  <a:close/>
                </a:path>
              </a:pathLst>
            </a:custGeom>
            <a:solidFill>
              <a:srgbClr val="010101"/>
            </a:solidFill>
            <a:ln cap="sq">
              <a:noFill/>
              <a:prstDash val="solid"/>
              <a:miter/>
            </a:ln>
          </p:spPr>
        </p:sp>
        <p:sp>
          <p:nvSpPr>
            <p:cNvPr id="5" name="TextBox 5"/>
            <p:cNvSpPr txBox="1"/>
            <p:nvPr/>
          </p:nvSpPr>
          <p:spPr>
            <a:xfrm>
              <a:off x="101600" y="-19050"/>
              <a:ext cx="2232910" cy="11876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9781946" y="2152697"/>
            <a:ext cx="7662368" cy="3816120"/>
          </a:xfrm>
          <a:custGeom>
            <a:avLst/>
            <a:gdLst/>
            <a:ahLst/>
            <a:cxnLst/>
            <a:rect l="l" t="t" r="r" b="b"/>
            <a:pathLst>
              <a:path w="7662368" h="3816120">
                <a:moveTo>
                  <a:pt x="0" y="0"/>
                </a:moveTo>
                <a:lnTo>
                  <a:pt x="7662368" y="0"/>
                </a:lnTo>
                <a:lnTo>
                  <a:pt x="7662368" y="3816120"/>
                </a:lnTo>
                <a:lnTo>
                  <a:pt x="0" y="3816120"/>
                </a:lnTo>
                <a:lnTo>
                  <a:pt x="0" y="0"/>
                </a:lnTo>
                <a:close/>
              </a:path>
            </a:pathLst>
          </a:custGeom>
          <a:blipFill>
            <a:blip r:embed="rId3"/>
            <a:stretch>
              <a:fillRect/>
            </a:stretch>
          </a:blipFill>
        </p:spPr>
      </p:sp>
      <p:sp>
        <p:nvSpPr>
          <p:cNvPr id="7" name="Freeform 7"/>
          <p:cNvSpPr/>
          <p:nvPr/>
        </p:nvSpPr>
        <p:spPr>
          <a:xfrm>
            <a:off x="403176" y="5968817"/>
            <a:ext cx="8026626" cy="4046665"/>
          </a:xfrm>
          <a:custGeom>
            <a:avLst/>
            <a:gdLst/>
            <a:ahLst/>
            <a:cxnLst/>
            <a:rect l="l" t="t" r="r" b="b"/>
            <a:pathLst>
              <a:path w="8026626" h="4046665">
                <a:moveTo>
                  <a:pt x="0" y="0"/>
                </a:moveTo>
                <a:lnTo>
                  <a:pt x="8026627" y="0"/>
                </a:lnTo>
                <a:lnTo>
                  <a:pt x="8026627" y="4046665"/>
                </a:lnTo>
                <a:lnTo>
                  <a:pt x="0" y="4046665"/>
                </a:lnTo>
                <a:lnTo>
                  <a:pt x="0" y="0"/>
                </a:lnTo>
                <a:close/>
              </a:path>
            </a:pathLst>
          </a:custGeom>
          <a:blipFill>
            <a:blip r:embed="rId4"/>
            <a:stretch>
              <a:fillRect/>
            </a:stretch>
          </a:blipFill>
        </p:spPr>
      </p:sp>
      <p:sp>
        <p:nvSpPr>
          <p:cNvPr id="8" name="Freeform 8"/>
          <p:cNvSpPr/>
          <p:nvPr/>
        </p:nvSpPr>
        <p:spPr>
          <a:xfrm>
            <a:off x="9781946" y="5864236"/>
            <a:ext cx="7864301" cy="3992476"/>
          </a:xfrm>
          <a:custGeom>
            <a:avLst/>
            <a:gdLst/>
            <a:ahLst/>
            <a:cxnLst/>
            <a:rect l="l" t="t" r="r" b="b"/>
            <a:pathLst>
              <a:path w="7864301" h="3992476">
                <a:moveTo>
                  <a:pt x="0" y="0"/>
                </a:moveTo>
                <a:lnTo>
                  <a:pt x="7864301" y="0"/>
                </a:lnTo>
                <a:lnTo>
                  <a:pt x="7864301" y="3992477"/>
                </a:lnTo>
                <a:lnTo>
                  <a:pt x="0" y="3992477"/>
                </a:lnTo>
                <a:lnTo>
                  <a:pt x="0" y="0"/>
                </a:lnTo>
                <a:close/>
              </a:path>
            </a:pathLst>
          </a:custGeom>
          <a:blipFill>
            <a:blip r:embed="rId5"/>
            <a:stretch>
              <a:fillRect/>
            </a:stretch>
          </a:blipFill>
        </p:spPr>
      </p:sp>
      <p:sp>
        <p:nvSpPr>
          <p:cNvPr id="9" name="Freeform 9"/>
          <p:cNvSpPr/>
          <p:nvPr/>
        </p:nvSpPr>
        <p:spPr>
          <a:xfrm>
            <a:off x="403176" y="2000297"/>
            <a:ext cx="8021756" cy="3863940"/>
          </a:xfrm>
          <a:custGeom>
            <a:avLst/>
            <a:gdLst/>
            <a:ahLst/>
            <a:cxnLst/>
            <a:rect l="l" t="t" r="r" b="b"/>
            <a:pathLst>
              <a:path w="8021756" h="3863940">
                <a:moveTo>
                  <a:pt x="0" y="0"/>
                </a:moveTo>
                <a:lnTo>
                  <a:pt x="8021757" y="0"/>
                </a:lnTo>
                <a:lnTo>
                  <a:pt x="8021757" y="3863939"/>
                </a:lnTo>
                <a:lnTo>
                  <a:pt x="0" y="3863939"/>
                </a:lnTo>
                <a:lnTo>
                  <a:pt x="0" y="0"/>
                </a:lnTo>
                <a:close/>
              </a:path>
            </a:pathLst>
          </a:custGeom>
          <a:blipFill>
            <a:blip r:embed="rId6"/>
            <a:stretch>
              <a:fillRect/>
            </a:stretch>
          </a:blipFill>
        </p:spPr>
      </p:sp>
      <p:sp>
        <p:nvSpPr>
          <p:cNvPr id="10" name="TextBox 10"/>
          <p:cNvSpPr txBox="1"/>
          <p:nvPr/>
        </p:nvSpPr>
        <p:spPr>
          <a:xfrm>
            <a:off x="208372" y="971550"/>
            <a:ext cx="17871256" cy="1028747"/>
          </a:xfrm>
          <a:prstGeom prst="rect">
            <a:avLst/>
          </a:prstGeom>
        </p:spPr>
        <p:txBody>
          <a:bodyPr lIns="0" tIns="0" rIns="0" bIns="0" rtlCol="0" anchor="t">
            <a:spAutoFit/>
          </a:bodyPr>
          <a:lstStyle/>
          <a:p>
            <a:pPr marL="0" lvl="0" indent="0" algn="just">
              <a:lnSpc>
                <a:spcPts val="4197"/>
              </a:lnSpc>
            </a:pPr>
            <a:r>
              <a:rPr lang="en-US" sz="2998">
                <a:solidFill>
                  <a:srgbClr val="000000"/>
                </a:solidFill>
                <a:latin typeface="Open Sauce"/>
              </a:rPr>
              <a:t>Để tiến hành phân tích phân cụm dữ liêu, ở đây chúng ta sẽ biểu 3 loại biểu đồ </a:t>
            </a:r>
            <a:r>
              <a:rPr lang="en-US" sz="2998">
                <a:solidFill>
                  <a:srgbClr val="000000"/>
                </a:solidFill>
                <a:latin typeface="Open Sauce Bold"/>
              </a:rPr>
              <a:t>(Silhouette Coefficient, Elbow method, Dendrograms)</a:t>
            </a:r>
            <a:r>
              <a:rPr lang="en-US" sz="2998">
                <a:solidFill>
                  <a:srgbClr val="000000"/>
                </a:solidFill>
                <a:latin typeface="Open Sauce"/>
              </a:rPr>
              <a:t> xác định phân cụm và so sánh tương quan giữa 3 loại:</a:t>
            </a:r>
          </a:p>
        </p:txBody>
      </p:sp>
      <p:sp>
        <p:nvSpPr>
          <p:cNvPr id="11" name="TextBox 11"/>
          <p:cNvSpPr txBox="1"/>
          <p:nvPr/>
        </p:nvSpPr>
        <p:spPr>
          <a:xfrm>
            <a:off x="1779016" y="64723"/>
            <a:ext cx="13825222" cy="813529"/>
          </a:xfrm>
          <a:prstGeom prst="rect">
            <a:avLst/>
          </a:prstGeom>
        </p:spPr>
        <p:txBody>
          <a:bodyPr lIns="0" tIns="0" rIns="0" bIns="0" rtlCol="0" anchor="t">
            <a:spAutoFit/>
          </a:bodyPr>
          <a:lstStyle/>
          <a:p>
            <a:pPr marL="0" lvl="0" indent="0" algn="ctr">
              <a:lnSpc>
                <a:spcPts val="6664"/>
              </a:lnSpc>
              <a:spcBef>
                <a:spcPct val="0"/>
              </a:spcBef>
            </a:pPr>
            <a:r>
              <a:rPr lang="en-US" sz="4829" spc="38">
                <a:solidFill>
                  <a:srgbClr val="FFFFFF"/>
                </a:solidFill>
                <a:latin typeface="Oswald Bold"/>
              </a:rPr>
              <a:t>XÂY DỰNG MÔ HÌNH PHÂN CỤM DỮ LIỆU</a:t>
            </a:r>
          </a:p>
        </p:txBody>
      </p:sp>
      <p:sp>
        <p:nvSpPr>
          <p:cNvPr id="12" name="TextBox 12"/>
          <p:cNvSpPr txBox="1"/>
          <p:nvPr/>
        </p:nvSpPr>
        <p:spPr>
          <a:xfrm>
            <a:off x="14067603" y="7619811"/>
            <a:ext cx="8815076" cy="520641"/>
          </a:xfrm>
          <a:prstGeom prst="rect">
            <a:avLst/>
          </a:prstGeom>
        </p:spPr>
        <p:txBody>
          <a:bodyPr lIns="0" tIns="0" rIns="0" bIns="0" rtlCol="0" anchor="t">
            <a:spAutoFit/>
          </a:bodyPr>
          <a:lstStyle/>
          <a:p>
            <a:pPr marL="0" lvl="0" indent="0">
              <a:lnSpc>
                <a:spcPts val="3893"/>
              </a:lnSpc>
            </a:pPr>
            <a:endParaRPr/>
          </a:p>
        </p:txBody>
      </p:sp>
      <p:sp>
        <p:nvSpPr>
          <p:cNvPr id="13" name="TextBox 13"/>
          <p:cNvSpPr txBox="1"/>
          <p:nvPr/>
        </p:nvSpPr>
        <p:spPr>
          <a:xfrm>
            <a:off x="3105086" y="9799563"/>
            <a:ext cx="2997023" cy="487437"/>
          </a:xfrm>
          <a:prstGeom prst="rect">
            <a:avLst/>
          </a:prstGeom>
        </p:spPr>
        <p:txBody>
          <a:bodyPr lIns="0" tIns="0" rIns="0" bIns="0" rtlCol="0" anchor="t">
            <a:spAutoFit/>
          </a:bodyPr>
          <a:lstStyle/>
          <a:p>
            <a:pPr algn="just">
              <a:lnSpc>
                <a:spcPts val="3986"/>
              </a:lnSpc>
            </a:pPr>
            <a:r>
              <a:rPr lang="en-US" sz="2847">
                <a:solidFill>
                  <a:srgbClr val="231F20"/>
                </a:solidFill>
                <a:latin typeface="Roboto Slab"/>
              </a:rPr>
              <a:t>method = ‘ward’</a:t>
            </a:r>
          </a:p>
        </p:txBody>
      </p:sp>
      <p:sp>
        <p:nvSpPr>
          <p:cNvPr id="14" name="TextBox 14"/>
          <p:cNvSpPr txBox="1"/>
          <p:nvPr/>
        </p:nvSpPr>
        <p:spPr>
          <a:xfrm>
            <a:off x="12479610" y="9635877"/>
            <a:ext cx="3528608" cy="487437"/>
          </a:xfrm>
          <a:prstGeom prst="rect">
            <a:avLst/>
          </a:prstGeom>
        </p:spPr>
        <p:txBody>
          <a:bodyPr lIns="0" tIns="0" rIns="0" bIns="0" rtlCol="0" anchor="t">
            <a:spAutoFit/>
          </a:bodyPr>
          <a:lstStyle/>
          <a:p>
            <a:pPr algn="just">
              <a:lnSpc>
                <a:spcPts val="3986"/>
              </a:lnSpc>
            </a:pPr>
            <a:r>
              <a:rPr lang="en-US" sz="2847">
                <a:solidFill>
                  <a:srgbClr val="231F20"/>
                </a:solidFill>
                <a:latin typeface="Roboto Slab"/>
              </a:rPr>
              <a:t>method = ‘weighted’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534648" y="64723"/>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3874979" y="0"/>
            <a:ext cx="25133212" cy="1028700"/>
            <a:chOff x="0" y="0"/>
            <a:chExt cx="2436110" cy="99710"/>
          </a:xfrm>
        </p:grpSpPr>
        <p:sp>
          <p:nvSpPr>
            <p:cNvPr id="4" name="Freeform 4"/>
            <p:cNvSpPr/>
            <p:nvPr/>
          </p:nvSpPr>
          <p:spPr>
            <a:xfrm>
              <a:off x="0" y="0"/>
              <a:ext cx="2436110" cy="99710"/>
            </a:xfrm>
            <a:custGeom>
              <a:avLst/>
              <a:gdLst/>
              <a:ahLst/>
              <a:cxnLst/>
              <a:rect l="l" t="t" r="r" b="b"/>
              <a:pathLst>
                <a:path w="2436110" h="99710">
                  <a:moveTo>
                    <a:pt x="2232910" y="0"/>
                  </a:moveTo>
                  <a:lnTo>
                    <a:pt x="0" y="0"/>
                  </a:lnTo>
                  <a:lnTo>
                    <a:pt x="203200" y="99710"/>
                  </a:lnTo>
                  <a:lnTo>
                    <a:pt x="2436110" y="99710"/>
                  </a:lnTo>
                  <a:lnTo>
                    <a:pt x="2232910" y="0"/>
                  </a:lnTo>
                  <a:close/>
                </a:path>
              </a:pathLst>
            </a:custGeom>
            <a:solidFill>
              <a:srgbClr val="010101"/>
            </a:solidFill>
            <a:ln cap="sq">
              <a:noFill/>
              <a:prstDash val="solid"/>
              <a:miter/>
            </a:ln>
          </p:spPr>
        </p:sp>
        <p:sp>
          <p:nvSpPr>
            <p:cNvPr id="5" name="TextBox 5"/>
            <p:cNvSpPr txBox="1"/>
            <p:nvPr/>
          </p:nvSpPr>
          <p:spPr>
            <a:xfrm>
              <a:off x="101600" y="-19050"/>
              <a:ext cx="2232910" cy="11876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452796" y="6409364"/>
            <a:ext cx="10523771" cy="1954937"/>
          </a:xfrm>
          <a:custGeom>
            <a:avLst/>
            <a:gdLst/>
            <a:ahLst/>
            <a:cxnLst/>
            <a:rect l="l" t="t" r="r" b="b"/>
            <a:pathLst>
              <a:path w="10523771" h="1954937">
                <a:moveTo>
                  <a:pt x="0" y="0"/>
                </a:moveTo>
                <a:lnTo>
                  <a:pt x="10523770" y="0"/>
                </a:lnTo>
                <a:lnTo>
                  <a:pt x="10523770" y="1954936"/>
                </a:lnTo>
                <a:lnTo>
                  <a:pt x="0" y="1954936"/>
                </a:lnTo>
                <a:lnTo>
                  <a:pt x="0" y="0"/>
                </a:lnTo>
                <a:close/>
              </a:path>
            </a:pathLst>
          </a:custGeom>
          <a:blipFill>
            <a:blip r:embed="rId3"/>
            <a:stretch>
              <a:fillRect/>
            </a:stretch>
          </a:blipFill>
        </p:spPr>
      </p:sp>
      <p:sp>
        <p:nvSpPr>
          <p:cNvPr id="7" name="Freeform 7"/>
          <p:cNvSpPr/>
          <p:nvPr/>
        </p:nvSpPr>
        <p:spPr>
          <a:xfrm>
            <a:off x="11201400" y="8399943"/>
            <a:ext cx="6270444" cy="1409798"/>
          </a:xfrm>
          <a:custGeom>
            <a:avLst/>
            <a:gdLst/>
            <a:ahLst/>
            <a:cxnLst/>
            <a:rect l="l" t="t" r="r" b="b"/>
            <a:pathLst>
              <a:path w="6270444" h="1409798">
                <a:moveTo>
                  <a:pt x="0" y="0"/>
                </a:moveTo>
                <a:lnTo>
                  <a:pt x="6270444" y="0"/>
                </a:lnTo>
                <a:lnTo>
                  <a:pt x="6270444" y="1409798"/>
                </a:lnTo>
                <a:lnTo>
                  <a:pt x="0" y="1409798"/>
                </a:lnTo>
                <a:lnTo>
                  <a:pt x="0" y="0"/>
                </a:lnTo>
                <a:close/>
              </a:path>
            </a:pathLst>
          </a:custGeom>
          <a:blipFill>
            <a:blip r:embed="rId4"/>
            <a:stretch>
              <a:fillRect/>
            </a:stretch>
          </a:blipFill>
        </p:spPr>
      </p:sp>
      <p:sp>
        <p:nvSpPr>
          <p:cNvPr id="8" name="TextBox 8"/>
          <p:cNvSpPr txBox="1"/>
          <p:nvPr/>
        </p:nvSpPr>
        <p:spPr>
          <a:xfrm>
            <a:off x="513553" y="1411257"/>
            <a:ext cx="17630153" cy="1099340"/>
          </a:xfrm>
          <a:prstGeom prst="rect">
            <a:avLst/>
          </a:prstGeom>
        </p:spPr>
        <p:txBody>
          <a:bodyPr lIns="0" tIns="0" rIns="0" bIns="0" rtlCol="0" anchor="t">
            <a:spAutoFit/>
          </a:bodyPr>
          <a:lstStyle/>
          <a:p>
            <a:pPr>
              <a:lnSpc>
                <a:spcPts val="3846"/>
              </a:lnSpc>
            </a:pPr>
            <a:r>
              <a:rPr lang="en-US" sz="4049" dirty="0">
                <a:solidFill>
                  <a:srgbClr val="000000"/>
                </a:solidFill>
                <a:latin typeface="Oswald Bold" panose="020B0604020202020204" charset="0"/>
              </a:rPr>
              <a:t>NHẬN XÉT</a:t>
            </a:r>
          </a:p>
          <a:p>
            <a:pPr marL="0" lvl="0" indent="0">
              <a:lnSpc>
                <a:spcPts val="5128"/>
              </a:lnSpc>
            </a:pPr>
            <a:endParaRPr lang="en-US" sz="4049" dirty="0">
              <a:solidFill>
                <a:srgbClr val="000000"/>
              </a:solidFill>
              <a:latin typeface="Oswald Bold" panose="020B0604020202020204" charset="0"/>
            </a:endParaRPr>
          </a:p>
        </p:txBody>
      </p:sp>
      <p:sp>
        <p:nvSpPr>
          <p:cNvPr id="9" name="TextBox 9"/>
          <p:cNvSpPr txBox="1"/>
          <p:nvPr/>
        </p:nvSpPr>
        <p:spPr>
          <a:xfrm>
            <a:off x="1779016" y="64723"/>
            <a:ext cx="13825222" cy="813529"/>
          </a:xfrm>
          <a:prstGeom prst="rect">
            <a:avLst/>
          </a:prstGeom>
        </p:spPr>
        <p:txBody>
          <a:bodyPr lIns="0" tIns="0" rIns="0" bIns="0" rtlCol="0" anchor="t">
            <a:spAutoFit/>
          </a:bodyPr>
          <a:lstStyle/>
          <a:p>
            <a:pPr marL="0" lvl="0" indent="0" algn="ctr">
              <a:lnSpc>
                <a:spcPts val="6664"/>
              </a:lnSpc>
              <a:spcBef>
                <a:spcPct val="0"/>
              </a:spcBef>
            </a:pPr>
            <a:r>
              <a:rPr lang="en-US" sz="4829" spc="38">
                <a:solidFill>
                  <a:srgbClr val="FFFFFF"/>
                </a:solidFill>
                <a:latin typeface="Oswald Bold"/>
              </a:rPr>
              <a:t>XÂY DỰNG MÔ HÌNH PHÂN CỤM DỮ LIỆU</a:t>
            </a:r>
          </a:p>
        </p:txBody>
      </p:sp>
      <p:sp>
        <p:nvSpPr>
          <p:cNvPr id="10" name="TextBox 10"/>
          <p:cNvSpPr txBox="1"/>
          <p:nvPr/>
        </p:nvSpPr>
        <p:spPr>
          <a:xfrm>
            <a:off x="465086" y="2104153"/>
            <a:ext cx="16453084" cy="2601596"/>
          </a:xfrm>
          <a:prstGeom prst="rect">
            <a:avLst/>
          </a:prstGeom>
        </p:spPr>
        <p:txBody>
          <a:bodyPr lIns="0" tIns="0" rIns="0" bIns="0" rtlCol="0" anchor="t">
            <a:spAutoFit/>
          </a:bodyPr>
          <a:lstStyle/>
          <a:p>
            <a:pPr marL="798821" lvl="1" indent="-399411" algn="just">
              <a:lnSpc>
                <a:spcPts val="5179"/>
              </a:lnSpc>
              <a:buFont typeface="Arial"/>
              <a:buChar char="•"/>
            </a:pPr>
            <a:r>
              <a:rPr lang="en-US" sz="3699">
                <a:solidFill>
                  <a:srgbClr val="000000"/>
                </a:solidFill>
                <a:latin typeface="Roboto Slab"/>
              </a:rPr>
              <a:t>Dựa vào các biểu đồ đã vẽ, ta chọn </a:t>
            </a:r>
            <a:r>
              <a:rPr lang="en-US" sz="3699">
                <a:solidFill>
                  <a:srgbClr val="000000"/>
                </a:solidFill>
                <a:latin typeface="Roboto Slab Bold"/>
              </a:rPr>
              <a:t>n_cluters = 3 </a:t>
            </a:r>
            <a:r>
              <a:rPr lang="en-US" sz="3699">
                <a:solidFill>
                  <a:srgbClr val="000000"/>
                </a:solidFill>
                <a:latin typeface="Roboto Slab"/>
              </a:rPr>
              <a:t>sẽ hợp lý nhất vì giá trị Silhouette gần như cao nhất, WCSS giảm không nhiều và so với 2 biểu đồ Dendrogram thì khoảng cách khá lơn nên có thể phân cụm được</a:t>
            </a:r>
          </a:p>
        </p:txBody>
      </p:sp>
      <p:sp>
        <p:nvSpPr>
          <p:cNvPr id="11" name="TextBox 11"/>
          <p:cNvSpPr txBox="1"/>
          <p:nvPr/>
        </p:nvSpPr>
        <p:spPr>
          <a:xfrm>
            <a:off x="564145" y="5331820"/>
            <a:ext cx="18288000" cy="1099340"/>
          </a:xfrm>
          <a:prstGeom prst="rect">
            <a:avLst/>
          </a:prstGeom>
        </p:spPr>
        <p:txBody>
          <a:bodyPr lIns="0" tIns="0" rIns="0" bIns="0" rtlCol="0" anchor="t">
            <a:spAutoFit/>
          </a:bodyPr>
          <a:lstStyle/>
          <a:p>
            <a:pPr>
              <a:lnSpc>
                <a:spcPts val="3846"/>
              </a:lnSpc>
            </a:pPr>
            <a:r>
              <a:rPr lang="en-US" sz="4049" dirty="0">
                <a:solidFill>
                  <a:srgbClr val="000000"/>
                </a:solidFill>
                <a:latin typeface="Oswald Bold" panose="020B0604020202020204" charset="0"/>
              </a:rPr>
              <a:t>XÂY DỰNG MÔ HÌNH VÀ THÊM CỘT “AQI CATEGORY” VÀ BỘ DỮ LIỆU</a:t>
            </a:r>
          </a:p>
          <a:p>
            <a:pPr marL="0" lvl="0" indent="0">
              <a:lnSpc>
                <a:spcPts val="5128"/>
              </a:lnSpc>
            </a:pPr>
            <a:endParaRPr lang="en-US" sz="4049" dirty="0">
              <a:solidFill>
                <a:srgbClr val="000000"/>
              </a:solidFill>
              <a:latin typeface="Oswald Bold" panose="020B06040202020202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3874979" y="0"/>
            <a:ext cx="25133212" cy="1028700"/>
            <a:chOff x="0" y="0"/>
            <a:chExt cx="2436110" cy="99710"/>
          </a:xfrm>
        </p:grpSpPr>
        <p:sp>
          <p:nvSpPr>
            <p:cNvPr id="4" name="Freeform 4"/>
            <p:cNvSpPr/>
            <p:nvPr/>
          </p:nvSpPr>
          <p:spPr>
            <a:xfrm>
              <a:off x="0" y="0"/>
              <a:ext cx="2436110" cy="99710"/>
            </a:xfrm>
            <a:custGeom>
              <a:avLst/>
              <a:gdLst/>
              <a:ahLst/>
              <a:cxnLst/>
              <a:rect l="l" t="t" r="r" b="b"/>
              <a:pathLst>
                <a:path w="2436110" h="99710">
                  <a:moveTo>
                    <a:pt x="2232910" y="0"/>
                  </a:moveTo>
                  <a:lnTo>
                    <a:pt x="0" y="0"/>
                  </a:lnTo>
                  <a:lnTo>
                    <a:pt x="203200" y="99710"/>
                  </a:lnTo>
                  <a:lnTo>
                    <a:pt x="2436110" y="99710"/>
                  </a:lnTo>
                  <a:lnTo>
                    <a:pt x="2232910" y="0"/>
                  </a:lnTo>
                  <a:close/>
                </a:path>
              </a:pathLst>
            </a:custGeom>
            <a:solidFill>
              <a:srgbClr val="010101"/>
            </a:solidFill>
            <a:ln cap="sq">
              <a:noFill/>
              <a:prstDash val="solid"/>
              <a:miter/>
            </a:ln>
          </p:spPr>
        </p:sp>
        <p:sp>
          <p:nvSpPr>
            <p:cNvPr id="5" name="TextBox 5"/>
            <p:cNvSpPr txBox="1"/>
            <p:nvPr/>
          </p:nvSpPr>
          <p:spPr>
            <a:xfrm>
              <a:off x="101600" y="-19050"/>
              <a:ext cx="2232910" cy="11876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514350" y="1040196"/>
            <a:ext cx="11150424" cy="5360496"/>
          </a:xfrm>
          <a:custGeom>
            <a:avLst/>
            <a:gdLst/>
            <a:ahLst/>
            <a:cxnLst/>
            <a:rect l="l" t="t" r="r" b="b"/>
            <a:pathLst>
              <a:path w="11150424" h="5360496">
                <a:moveTo>
                  <a:pt x="0" y="0"/>
                </a:moveTo>
                <a:lnTo>
                  <a:pt x="11150424" y="0"/>
                </a:lnTo>
                <a:lnTo>
                  <a:pt x="11150424" y="5360496"/>
                </a:lnTo>
                <a:lnTo>
                  <a:pt x="0" y="5360496"/>
                </a:lnTo>
                <a:lnTo>
                  <a:pt x="0" y="0"/>
                </a:lnTo>
                <a:close/>
              </a:path>
            </a:pathLst>
          </a:custGeom>
          <a:blipFill>
            <a:blip r:embed="rId3"/>
            <a:stretch>
              <a:fillRect/>
            </a:stretch>
          </a:blipFill>
        </p:spPr>
      </p:sp>
      <p:sp>
        <p:nvSpPr>
          <p:cNvPr id="7" name="Freeform 7"/>
          <p:cNvSpPr/>
          <p:nvPr/>
        </p:nvSpPr>
        <p:spPr>
          <a:xfrm>
            <a:off x="12011166" y="1152558"/>
            <a:ext cx="5248134" cy="5248134"/>
          </a:xfrm>
          <a:custGeom>
            <a:avLst/>
            <a:gdLst/>
            <a:ahLst/>
            <a:cxnLst/>
            <a:rect l="l" t="t" r="r" b="b"/>
            <a:pathLst>
              <a:path w="5248134" h="5248134">
                <a:moveTo>
                  <a:pt x="0" y="0"/>
                </a:moveTo>
                <a:lnTo>
                  <a:pt x="5248134" y="0"/>
                </a:lnTo>
                <a:lnTo>
                  <a:pt x="5248134" y="5248134"/>
                </a:lnTo>
                <a:lnTo>
                  <a:pt x="0" y="5248134"/>
                </a:lnTo>
                <a:lnTo>
                  <a:pt x="0" y="0"/>
                </a:lnTo>
                <a:close/>
              </a:path>
            </a:pathLst>
          </a:custGeom>
          <a:blipFill>
            <a:blip r:embed="rId4"/>
            <a:stretch>
              <a:fillRect/>
            </a:stretch>
          </a:blipFill>
        </p:spPr>
      </p:sp>
      <p:sp>
        <p:nvSpPr>
          <p:cNvPr id="8" name="TextBox 8"/>
          <p:cNvSpPr txBox="1"/>
          <p:nvPr/>
        </p:nvSpPr>
        <p:spPr>
          <a:xfrm>
            <a:off x="1779016" y="64723"/>
            <a:ext cx="13825222" cy="813529"/>
          </a:xfrm>
          <a:prstGeom prst="rect">
            <a:avLst/>
          </a:prstGeom>
        </p:spPr>
        <p:txBody>
          <a:bodyPr lIns="0" tIns="0" rIns="0" bIns="0" rtlCol="0" anchor="t">
            <a:spAutoFit/>
          </a:bodyPr>
          <a:lstStyle/>
          <a:p>
            <a:pPr marL="0" lvl="0" indent="0" algn="ctr">
              <a:lnSpc>
                <a:spcPts val="6664"/>
              </a:lnSpc>
              <a:spcBef>
                <a:spcPct val="0"/>
              </a:spcBef>
            </a:pPr>
            <a:r>
              <a:rPr lang="en-US" sz="4829" spc="38">
                <a:solidFill>
                  <a:srgbClr val="FFFFFF"/>
                </a:solidFill>
                <a:latin typeface="Oswald Bold"/>
              </a:rPr>
              <a:t>KIỂM TRA MÔ HÌNH PHÂN CỤM DỮ LIỆU</a:t>
            </a:r>
          </a:p>
        </p:txBody>
      </p:sp>
      <p:sp>
        <p:nvSpPr>
          <p:cNvPr id="9" name="TextBox 9"/>
          <p:cNvSpPr txBox="1"/>
          <p:nvPr/>
        </p:nvSpPr>
        <p:spPr>
          <a:xfrm>
            <a:off x="514350" y="6334017"/>
            <a:ext cx="17259300" cy="3413668"/>
          </a:xfrm>
          <a:prstGeom prst="rect">
            <a:avLst/>
          </a:prstGeom>
        </p:spPr>
        <p:txBody>
          <a:bodyPr lIns="0" tIns="0" rIns="0" bIns="0" rtlCol="0" anchor="t">
            <a:spAutoFit/>
          </a:bodyPr>
          <a:lstStyle/>
          <a:p>
            <a:pPr algn="just">
              <a:lnSpc>
                <a:spcPts val="4520"/>
              </a:lnSpc>
            </a:pPr>
            <a:r>
              <a:rPr lang="en-US" sz="3228">
                <a:solidFill>
                  <a:srgbClr val="000000"/>
                </a:solidFill>
                <a:latin typeface="Open Sans Bold"/>
              </a:rPr>
              <a:t>Nhận xét:</a:t>
            </a:r>
          </a:p>
          <a:p>
            <a:pPr algn="just">
              <a:lnSpc>
                <a:spcPts val="4520"/>
              </a:lnSpc>
            </a:pPr>
            <a:r>
              <a:rPr lang="en-US" sz="3228">
                <a:solidFill>
                  <a:srgbClr val="000000"/>
                </a:solidFill>
                <a:latin typeface="Open Sans"/>
              </a:rPr>
              <a:t>Tỷ lệ số lượng ở mỗi phân cụm có sự chênh lệch lớn</a:t>
            </a:r>
          </a:p>
          <a:p>
            <a:pPr algn="just">
              <a:lnSpc>
                <a:spcPts val="4520"/>
              </a:lnSpc>
            </a:pPr>
            <a:r>
              <a:rPr lang="en-US" sz="3228">
                <a:solidFill>
                  <a:srgbClr val="000000"/>
                </a:solidFill>
                <a:latin typeface="Open Sans Bold"/>
              </a:rPr>
              <a:t>Đối với Class = 0:</a:t>
            </a:r>
            <a:r>
              <a:rPr lang="en-US" sz="3228">
                <a:solidFill>
                  <a:srgbClr val="000000"/>
                </a:solidFill>
                <a:latin typeface="Open Sans"/>
              </a:rPr>
              <a:t> 7680 mẫu</a:t>
            </a:r>
          </a:p>
          <a:p>
            <a:pPr algn="just">
              <a:lnSpc>
                <a:spcPts val="4520"/>
              </a:lnSpc>
            </a:pPr>
            <a:r>
              <a:rPr lang="en-US" sz="3228">
                <a:solidFill>
                  <a:srgbClr val="000000"/>
                </a:solidFill>
                <a:latin typeface="Open Sans Bold"/>
              </a:rPr>
              <a:t>Đối với Class = 1: </a:t>
            </a:r>
            <a:r>
              <a:rPr lang="en-US" sz="3228">
                <a:solidFill>
                  <a:srgbClr val="000000"/>
                </a:solidFill>
                <a:latin typeface="Open Sans"/>
              </a:rPr>
              <a:t>1471mẫu</a:t>
            </a:r>
          </a:p>
          <a:p>
            <a:pPr algn="just">
              <a:lnSpc>
                <a:spcPts val="4520"/>
              </a:lnSpc>
            </a:pPr>
            <a:r>
              <a:rPr lang="en-US" sz="3228">
                <a:solidFill>
                  <a:srgbClr val="000000"/>
                </a:solidFill>
                <a:latin typeface="Open Sans Bold"/>
              </a:rPr>
              <a:t>Đối với Class = 2: </a:t>
            </a:r>
            <a:r>
              <a:rPr lang="en-US" sz="3228">
                <a:solidFill>
                  <a:srgbClr val="000000"/>
                </a:solidFill>
                <a:latin typeface="Open Sans"/>
              </a:rPr>
              <a:t>7242 mẫu</a:t>
            </a:r>
          </a:p>
          <a:p>
            <a:pPr marL="0" lvl="0" indent="0" algn="just">
              <a:lnSpc>
                <a:spcPts val="4520"/>
              </a:lnSpc>
              <a:spcBef>
                <a:spcPct val="0"/>
              </a:spcBef>
            </a:pPr>
            <a:r>
              <a:rPr lang="en-US" sz="3228">
                <a:solidFill>
                  <a:srgbClr val="000000"/>
                </a:solidFill>
                <a:latin typeface="Open Sans Bold"/>
              </a:rPr>
              <a:t>=&gt; Cho thấy dù có chêch lệch về từng cụm những vẫn đảm bảo về mô hình phân loại</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4592495" y="7573922"/>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7259300" y="5829300"/>
            <a:ext cx="2085109" cy="208510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cap="sq">
              <a:noFill/>
              <a:prstDash val="solid"/>
              <a:miter/>
            </a:ln>
          </p:spPr>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560220" y="1728186"/>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2262642" y="-3904566"/>
            <a:ext cx="8637895" cy="863789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cap="sq">
              <a:noFill/>
              <a:prstDash val="solid"/>
              <a:miter/>
            </a:ln>
          </p:spPr>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TextBox 10"/>
          <p:cNvSpPr txBox="1"/>
          <p:nvPr/>
        </p:nvSpPr>
        <p:spPr>
          <a:xfrm>
            <a:off x="324380" y="923925"/>
            <a:ext cx="5605439" cy="2045280"/>
          </a:xfrm>
          <a:prstGeom prst="rect">
            <a:avLst/>
          </a:prstGeom>
        </p:spPr>
        <p:txBody>
          <a:bodyPr lIns="0" tIns="0" rIns="0" bIns="0" rtlCol="0" anchor="t">
            <a:spAutoFit/>
          </a:bodyPr>
          <a:lstStyle/>
          <a:p>
            <a:pPr marL="0" lvl="0" indent="0" algn="l">
              <a:lnSpc>
                <a:spcPts val="8206"/>
              </a:lnSpc>
              <a:spcBef>
                <a:spcPct val="0"/>
              </a:spcBef>
            </a:pPr>
            <a:r>
              <a:rPr lang="en-US" sz="5946" spc="582">
                <a:solidFill>
                  <a:srgbClr val="FFFFFF"/>
                </a:solidFill>
                <a:latin typeface="Oswald Bold"/>
              </a:rPr>
              <a:t>Chất lượng không khí </a:t>
            </a:r>
          </a:p>
        </p:txBody>
      </p:sp>
      <p:sp>
        <p:nvSpPr>
          <p:cNvPr id="11" name="TextBox 11"/>
          <p:cNvSpPr txBox="1"/>
          <p:nvPr/>
        </p:nvSpPr>
        <p:spPr>
          <a:xfrm>
            <a:off x="4900101" y="3278743"/>
            <a:ext cx="12378249" cy="6717929"/>
          </a:xfrm>
          <a:prstGeom prst="rect">
            <a:avLst/>
          </a:prstGeom>
        </p:spPr>
        <p:txBody>
          <a:bodyPr lIns="0" tIns="0" rIns="0" bIns="0" rtlCol="0" anchor="t">
            <a:spAutoFit/>
          </a:bodyPr>
          <a:lstStyle/>
          <a:p>
            <a:pPr algn="just">
              <a:lnSpc>
                <a:spcPts val="4763"/>
              </a:lnSpc>
            </a:pPr>
            <a:r>
              <a:rPr lang="en-US" sz="3451" spc="338" dirty="0">
                <a:solidFill>
                  <a:srgbClr val="010101"/>
                </a:solidFill>
                <a:latin typeface="Arial" panose="020B0604020202020204" pitchFamily="34" charset="0"/>
                <a:cs typeface="Arial" panose="020B0604020202020204" pitchFamily="34" charset="0"/>
              </a:rPr>
              <a:t> - </a:t>
            </a:r>
            <a:r>
              <a:rPr lang="en-US" sz="3451" spc="338" dirty="0" err="1">
                <a:solidFill>
                  <a:srgbClr val="010101"/>
                </a:solidFill>
                <a:latin typeface="Arial" panose="020B0604020202020204" pitchFamily="34" charset="0"/>
                <a:cs typeface="Arial" panose="020B0604020202020204" pitchFamily="34" charset="0"/>
              </a:rPr>
              <a:t>Là</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một</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vấn</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đề</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quan</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trọng</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đối</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với</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sức</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khỏe</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cộng</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đồng</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và</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môi</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trường</a:t>
            </a:r>
            <a:r>
              <a:rPr lang="en-US" sz="3451" spc="338" dirty="0">
                <a:solidFill>
                  <a:srgbClr val="010101"/>
                </a:solidFill>
                <a:latin typeface="Arial" panose="020B0604020202020204" pitchFamily="34" charset="0"/>
                <a:cs typeface="Arial" panose="020B0604020202020204" pitchFamily="34" charset="0"/>
              </a:rPr>
              <a:t>. Trong </a:t>
            </a:r>
            <a:r>
              <a:rPr lang="en-US" sz="3451" spc="338" dirty="0" err="1">
                <a:solidFill>
                  <a:srgbClr val="010101"/>
                </a:solidFill>
                <a:latin typeface="Arial" panose="020B0604020202020204" pitchFamily="34" charset="0"/>
                <a:cs typeface="Arial" panose="020B0604020202020204" pitchFamily="34" charset="0"/>
              </a:rPr>
              <a:t>đó</a:t>
            </a:r>
            <a:r>
              <a:rPr lang="en-US" sz="3451" spc="338" dirty="0">
                <a:solidFill>
                  <a:srgbClr val="010101"/>
                </a:solidFill>
                <a:latin typeface="Arial" panose="020B0604020202020204" pitchFamily="34" charset="0"/>
                <a:cs typeface="Arial" panose="020B0604020202020204" pitchFamily="34" charset="0"/>
              </a:rPr>
              <a:t>, </a:t>
            </a:r>
            <a:r>
              <a:rPr lang="en-US" sz="3451" b="1" spc="338" dirty="0">
                <a:solidFill>
                  <a:srgbClr val="010101"/>
                </a:solidFill>
                <a:latin typeface="Arial" panose="020B0604020202020204" pitchFamily="34" charset="0"/>
                <a:cs typeface="Arial" panose="020B0604020202020204" pitchFamily="34" charset="0"/>
              </a:rPr>
              <a:t>PM2.5</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bụi</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mịn</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có</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kích</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thước</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nhỏ</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hơn</a:t>
            </a:r>
            <a:r>
              <a:rPr lang="en-US" sz="3451" spc="338" dirty="0">
                <a:solidFill>
                  <a:srgbClr val="010101"/>
                </a:solidFill>
                <a:latin typeface="Arial" panose="020B0604020202020204" pitchFamily="34" charset="0"/>
                <a:cs typeface="Arial" panose="020B0604020202020204" pitchFamily="34" charset="0"/>
              </a:rPr>
              <a:t> 2.5 </a:t>
            </a:r>
            <a:r>
              <a:rPr lang="en-US" sz="3451" spc="338" dirty="0" err="1">
                <a:solidFill>
                  <a:srgbClr val="010101"/>
                </a:solidFill>
                <a:latin typeface="Arial" panose="020B0604020202020204" pitchFamily="34" charset="0"/>
                <a:cs typeface="Arial" panose="020B0604020202020204" pitchFamily="34" charset="0"/>
              </a:rPr>
              <a:t>micromet</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và</a:t>
            </a:r>
            <a:r>
              <a:rPr lang="en-US" sz="3451" spc="338" dirty="0">
                <a:solidFill>
                  <a:srgbClr val="010101"/>
                </a:solidFill>
                <a:latin typeface="Arial" panose="020B0604020202020204" pitchFamily="34" charset="0"/>
                <a:cs typeface="Arial" panose="020B0604020202020204" pitchFamily="34" charset="0"/>
              </a:rPr>
              <a:t> </a:t>
            </a:r>
            <a:r>
              <a:rPr lang="en-US" sz="3451" b="1" spc="338" dirty="0">
                <a:solidFill>
                  <a:srgbClr val="010101"/>
                </a:solidFill>
                <a:latin typeface="Arial" panose="020B0604020202020204" pitchFamily="34" charset="0"/>
                <a:cs typeface="Arial" panose="020B0604020202020204" pitchFamily="34" charset="0"/>
              </a:rPr>
              <a:t>Ozone</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là</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một</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trong</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những</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yếu</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tố</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không</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những</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ảnh</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hưởng</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đến</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sức</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khỏe</a:t>
            </a:r>
            <a:r>
              <a:rPr lang="en-US" sz="3451" spc="338" dirty="0">
                <a:solidFill>
                  <a:srgbClr val="010101"/>
                </a:solidFill>
                <a:latin typeface="Arial" panose="020B0604020202020204" pitchFamily="34" charset="0"/>
                <a:cs typeface="Arial" panose="020B0604020202020204" pitchFamily="34" charset="0"/>
              </a:rPr>
              <a:t> con </a:t>
            </a:r>
            <a:r>
              <a:rPr lang="en-US" sz="3451" spc="338" dirty="0" err="1">
                <a:solidFill>
                  <a:srgbClr val="010101"/>
                </a:solidFill>
                <a:latin typeface="Arial" panose="020B0604020202020204" pitchFamily="34" charset="0"/>
                <a:cs typeface="Arial" panose="020B0604020202020204" pitchFamily="34" charset="0"/>
              </a:rPr>
              <a:t>người</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mà</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còn</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ảnh</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hưởng</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đến</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chất</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lượng</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không</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khí</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nói</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chung</a:t>
            </a:r>
            <a:r>
              <a:rPr lang="en-US" sz="3451" spc="338" dirty="0">
                <a:solidFill>
                  <a:srgbClr val="010101"/>
                </a:solidFill>
                <a:latin typeface="Arial" panose="020B0604020202020204" pitchFamily="34" charset="0"/>
                <a:cs typeface="Arial" panose="020B0604020202020204" pitchFamily="34" charset="0"/>
              </a:rPr>
              <a:t>.</a:t>
            </a:r>
          </a:p>
          <a:p>
            <a:pPr algn="just">
              <a:lnSpc>
                <a:spcPts val="4763"/>
              </a:lnSpc>
            </a:pPr>
            <a:endParaRPr lang="en-US" sz="3451" spc="338" dirty="0">
              <a:solidFill>
                <a:srgbClr val="010101"/>
              </a:solidFill>
              <a:latin typeface="Arial" panose="020B0604020202020204" pitchFamily="34" charset="0"/>
              <a:cs typeface="Arial" panose="020B0604020202020204" pitchFamily="34" charset="0"/>
            </a:endParaRPr>
          </a:p>
          <a:p>
            <a:pPr marL="0" lvl="0" indent="0" algn="just">
              <a:lnSpc>
                <a:spcPts val="4763"/>
              </a:lnSpc>
              <a:spcBef>
                <a:spcPct val="0"/>
              </a:spcBef>
            </a:pPr>
            <a:r>
              <a:rPr lang="en-US" sz="3451" spc="338" dirty="0">
                <a:solidFill>
                  <a:srgbClr val="010101"/>
                </a:solidFill>
                <a:latin typeface="Arial" panose="020B0604020202020204" pitchFamily="34" charset="0"/>
                <a:cs typeface="Arial" panose="020B0604020202020204" pitchFamily="34" charset="0"/>
              </a:rPr>
              <a:t> - </a:t>
            </a:r>
            <a:r>
              <a:rPr lang="en-US" sz="3451" b="1" spc="338" dirty="0" err="1">
                <a:solidFill>
                  <a:srgbClr val="010101"/>
                </a:solidFill>
                <a:latin typeface="Arial" panose="020B0604020202020204" pitchFamily="34" charset="0"/>
                <a:cs typeface="Arial" panose="020B0604020202020204" pitchFamily="34" charset="0"/>
              </a:rPr>
              <a:t>Phân</a:t>
            </a:r>
            <a:r>
              <a:rPr lang="en-US" sz="3451" b="1" spc="338" dirty="0">
                <a:solidFill>
                  <a:srgbClr val="010101"/>
                </a:solidFill>
                <a:latin typeface="Arial" panose="020B0604020202020204" pitchFamily="34" charset="0"/>
                <a:cs typeface="Arial" panose="020B0604020202020204" pitchFamily="34" charset="0"/>
              </a:rPr>
              <a:t> </a:t>
            </a:r>
            <a:r>
              <a:rPr lang="en-US" sz="3451" b="1" spc="338" dirty="0" err="1">
                <a:solidFill>
                  <a:srgbClr val="010101"/>
                </a:solidFill>
                <a:latin typeface="Arial" panose="020B0604020202020204" pitchFamily="34" charset="0"/>
                <a:cs typeface="Arial" panose="020B0604020202020204" pitchFamily="34" charset="0"/>
              </a:rPr>
              <a:t>tích</a:t>
            </a:r>
            <a:r>
              <a:rPr lang="en-US" sz="3451" b="1" spc="338" dirty="0">
                <a:solidFill>
                  <a:srgbClr val="010101"/>
                </a:solidFill>
                <a:latin typeface="Arial" panose="020B0604020202020204" pitchFamily="34" charset="0"/>
                <a:cs typeface="Arial" panose="020B0604020202020204" pitchFamily="34" charset="0"/>
              </a:rPr>
              <a:t> </a:t>
            </a:r>
            <a:r>
              <a:rPr lang="en-US" sz="3451" b="1" spc="338" dirty="0" err="1">
                <a:solidFill>
                  <a:srgbClr val="010101"/>
                </a:solidFill>
                <a:latin typeface="Arial" panose="020B0604020202020204" pitchFamily="34" charset="0"/>
                <a:cs typeface="Arial" panose="020B0604020202020204" pitchFamily="34" charset="0"/>
              </a:rPr>
              <a:t>không</a:t>
            </a:r>
            <a:r>
              <a:rPr lang="en-US" sz="3451" b="1" spc="338" dirty="0">
                <a:solidFill>
                  <a:srgbClr val="010101"/>
                </a:solidFill>
                <a:latin typeface="Arial" panose="020B0604020202020204" pitchFamily="34" charset="0"/>
                <a:cs typeface="Arial" panose="020B0604020202020204" pitchFamily="34" charset="0"/>
              </a:rPr>
              <a:t> </a:t>
            </a:r>
            <a:r>
              <a:rPr lang="en-US" sz="3451" b="1" spc="338" dirty="0" err="1">
                <a:solidFill>
                  <a:srgbClr val="010101"/>
                </a:solidFill>
                <a:latin typeface="Arial" panose="020B0604020202020204" pitchFamily="34" charset="0"/>
                <a:cs typeface="Arial" panose="020B0604020202020204" pitchFamily="34" charset="0"/>
              </a:rPr>
              <a:t>gian</a:t>
            </a:r>
            <a:r>
              <a:rPr lang="en-US" sz="3451" b="1" spc="338" dirty="0">
                <a:solidFill>
                  <a:srgbClr val="010101"/>
                </a:solidFill>
                <a:latin typeface="Arial" panose="020B0604020202020204" pitchFamily="34" charset="0"/>
                <a:cs typeface="Arial" panose="020B0604020202020204" pitchFamily="34" charset="0"/>
              </a:rPr>
              <a:t> </a:t>
            </a:r>
            <a:r>
              <a:rPr lang="en-US" sz="3451" b="1" spc="338" dirty="0" err="1">
                <a:solidFill>
                  <a:srgbClr val="010101"/>
                </a:solidFill>
                <a:latin typeface="Arial" panose="020B0604020202020204" pitchFamily="34" charset="0"/>
                <a:cs typeface="Arial" panose="020B0604020202020204" pitchFamily="34" charset="0"/>
              </a:rPr>
              <a:t>của</a:t>
            </a:r>
            <a:r>
              <a:rPr lang="en-US" sz="3451" b="1" spc="338" dirty="0">
                <a:solidFill>
                  <a:srgbClr val="010101"/>
                </a:solidFill>
                <a:latin typeface="Arial" panose="020B0604020202020204" pitchFamily="34" charset="0"/>
                <a:cs typeface="Arial" panose="020B0604020202020204" pitchFamily="34" charset="0"/>
              </a:rPr>
              <a:t> PM2.5 </a:t>
            </a:r>
            <a:r>
              <a:rPr lang="en-US" sz="3451" b="1" spc="338" dirty="0" err="1">
                <a:solidFill>
                  <a:srgbClr val="010101"/>
                </a:solidFill>
                <a:latin typeface="Arial" panose="020B0604020202020204" pitchFamily="34" charset="0"/>
                <a:cs typeface="Arial" panose="020B0604020202020204" pitchFamily="34" charset="0"/>
              </a:rPr>
              <a:t>và</a:t>
            </a:r>
            <a:r>
              <a:rPr lang="en-US" sz="3451" b="1" spc="338" dirty="0">
                <a:solidFill>
                  <a:srgbClr val="010101"/>
                </a:solidFill>
                <a:latin typeface="Arial" panose="020B0604020202020204" pitchFamily="34" charset="0"/>
                <a:cs typeface="Arial" panose="020B0604020202020204" pitchFamily="34" charset="0"/>
              </a:rPr>
              <a:t> Ozone </a:t>
            </a:r>
            <a:r>
              <a:rPr lang="en-US" sz="3451" spc="338" dirty="0" err="1">
                <a:solidFill>
                  <a:srgbClr val="010101"/>
                </a:solidFill>
                <a:latin typeface="Arial" panose="020B0604020202020204" pitchFamily="34" charset="0"/>
                <a:cs typeface="Arial" panose="020B0604020202020204" pitchFamily="34" charset="0"/>
              </a:rPr>
              <a:t>sẽ</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giúp</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chúng</a:t>
            </a:r>
            <a:r>
              <a:rPr lang="en-US" sz="3451" spc="338" dirty="0">
                <a:solidFill>
                  <a:srgbClr val="010101"/>
                </a:solidFill>
                <a:latin typeface="Arial" panose="020B0604020202020204" pitchFamily="34" charset="0"/>
                <a:cs typeface="Arial" panose="020B0604020202020204" pitchFamily="34" charset="0"/>
              </a:rPr>
              <a:t> ta </a:t>
            </a:r>
            <a:r>
              <a:rPr lang="en-US" sz="3451" spc="338" dirty="0" err="1">
                <a:solidFill>
                  <a:srgbClr val="010101"/>
                </a:solidFill>
                <a:latin typeface="Arial" panose="020B0604020202020204" pitchFamily="34" charset="0"/>
                <a:cs typeface="Arial" panose="020B0604020202020204" pitchFamily="34" charset="0"/>
              </a:rPr>
              <a:t>hiểu</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rõ</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hơn</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về</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sự</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phân</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bố</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của</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nó</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trong</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không</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khí</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giúp</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đưa</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ra</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quyết</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định</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chính</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sách</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và</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giải</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pháp</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cụ</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thể</a:t>
            </a:r>
            <a:r>
              <a:rPr lang="en-US" sz="3451" spc="338" dirty="0">
                <a:solidFill>
                  <a:srgbClr val="010101"/>
                </a:solidFill>
                <a:latin typeface="Arial" panose="020B0604020202020204" pitchFamily="34" charset="0"/>
                <a:cs typeface="Arial" panose="020B0604020202020204" pitchFamily="34" charset="0"/>
              </a:rPr>
              <a:t> </a:t>
            </a:r>
            <a:r>
              <a:rPr lang="en-US" sz="3451" spc="338" dirty="0" err="1">
                <a:solidFill>
                  <a:srgbClr val="010101"/>
                </a:solidFill>
                <a:latin typeface="Arial" panose="020B0604020202020204" pitchFamily="34" charset="0"/>
                <a:cs typeface="Arial" panose="020B0604020202020204" pitchFamily="34" charset="0"/>
              </a:rPr>
              <a:t>hơn</a:t>
            </a:r>
            <a:r>
              <a:rPr lang="en-US" sz="3451" spc="338" dirty="0">
                <a:solidFill>
                  <a:srgbClr val="010101"/>
                </a:solidFill>
                <a:latin typeface="Arial" panose="020B0604020202020204" pitchFamily="34" charset="0"/>
                <a:cs typeface="Arial" panose="020B0604020202020204" pitchFamily="34" charset="0"/>
              </a:rPr>
              <a:t>.</a:t>
            </a:r>
          </a:p>
        </p:txBody>
      </p:sp>
      <p:sp>
        <p:nvSpPr>
          <p:cNvPr id="12" name="TextBox 12"/>
          <p:cNvSpPr txBox="1"/>
          <p:nvPr/>
        </p:nvSpPr>
        <p:spPr>
          <a:xfrm>
            <a:off x="177449" y="8739182"/>
            <a:ext cx="4107873" cy="1178399"/>
          </a:xfrm>
          <a:prstGeom prst="rect">
            <a:avLst/>
          </a:prstGeom>
        </p:spPr>
        <p:txBody>
          <a:bodyPr lIns="0" tIns="0" rIns="0" bIns="0" rtlCol="0" anchor="t">
            <a:spAutoFit/>
          </a:bodyPr>
          <a:lstStyle/>
          <a:p>
            <a:pPr marL="0" lvl="0" indent="0" algn="just">
              <a:lnSpc>
                <a:spcPts val="4763"/>
              </a:lnSpc>
              <a:spcBef>
                <a:spcPct val="0"/>
              </a:spcBef>
            </a:pPr>
            <a:r>
              <a:rPr lang="en-US" sz="3451" spc="338">
                <a:solidFill>
                  <a:srgbClr val="010101"/>
                </a:solidFill>
                <a:latin typeface="Open Sauce Bold Italics"/>
              </a:rPr>
              <a:t>Source: Valor.studio</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3874979" y="0"/>
            <a:ext cx="25133212" cy="1028700"/>
            <a:chOff x="0" y="0"/>
            <a:chExt cx="2436110" cy="99710"/>
          </a:xfrm>
        </p:grpSpPr>
        <p:sp>
          <p:nvSpPr>
            <p:cNvPr id="4" name="Freeform 4"/>
            <p:cNvSpPr/>
            <p:nvPr/>
          </p:nvSpPr>
          <p:spPr>
            <a:xfrm>
              <a:off x="0" y="0"/>
              <a:ext cx="2436110" cy="99710"/>
            </a:xfrm>
            <a:custGeom>
              <a:avLst/>
              <a:gdLst/>
              <a:ahLst/>
              <a:cxnLst/>
              <a:rect l="l" t="t" r="r" b="b"/>
              <a:pathLst>
                <a:path w="2436110" h="99710">
                  <a:moveTo>
                    <a:pt x="2232910" y="0"/>
                  </a:moveTo>
                  <a:lnTo>
                    <a:pt x="0" y="0"/>
                  </a:lnTo>
                  <a:lnTo>
                    <a:pt x="203200" y="99710"/>
                  </a:lnTo>
                  <a:lnTo>
                    <a:pt x="2436110" y="99710"/>
                  </a:lnTo>
                  <a:lnTo>
                    <a:pt x="2232910" y="0"/>
                  </a:lnTo>
                  <a:close/>
                </a:path>
              </a:pathLst>
            </a:custGeom>
            <a:solidFill>
              <a:srgbClr val="010101"/>
            </a:solidFill>
            <a:ln cap="sq">
              <a:noFill/>
              <a:prstDash val="solid"/>
              <a:miter/>
            </a:ln>
          </p:spPr>
        </p:sp>
        <p:sp>
          <p:nvSpPr>
            <p:cNvPr id="5" name="TextBox 5"/>
            <p:cNvSpPr txBox="1"/>
            <p:nvPr/>
          </p:nvSpPr>
          <p:spPr>
            <a:xfrm>
              <a:off x="101600" y="-19050"/>
              <a:ext cx="2232910" cy="11876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721231" y="1028700"/>
            <a:ext cx="7970396" cy="3974766"/>
          </a:xfrm>
          <a:custGeom>
            <a:avLst/>
            <a:gdLst/>
            <a:ahLst/>
            <a:cxnLst/>
            <a:rect l="l" t="t" r="r" b="b"/>
            <a:pathLst>
              <a:path w="7970396" h="3974766">
                <a:moveTo>
                  <a:pt x="0" y="0"/>
                </a:moveTo>
                <a:lnTo>
                  <a:pt x="7970396" y="0"/>
                </a:lnTo>
                <a:lnTo>
                  <a:pt x="7970396" y="3974766"/>
                </a:lnTo>
                <a:lnTo>
                  <a:pt x="0" y="3974766"/>
                </a:lnTo>
                <a:lnTo>
                  <a:pt x="0" y="0"/>
                </a:lnTo>
                <a:close/>
              </a:path>
            </a:pathLst>
          </a:custGeom>
          <a:blipFill>
            <a:blip r:embed="rId3"/>
            <a:stretch>
              <a:fillRect/>
            </a:stretch>
          </a:blipFill>
        </p:spPr>
      </p:sp>
      <p:sp>
        <p:nvSpPr>
          <p:cNvPr id="7" name="Freeform 7"/>
          <p:cNvSpPr/>
          <p:nvPr/>
        </p:nvSpPr>
        <p:spPr>
          <a:xfrm>
            <a:off x="9607822" y="1028700"/>
            <a:ext cx="7855639" cy="3974766"/>
          </a:xfrm>
          <a:custGeom>
            <a:avLst/>
            <a:gdLst/>
            <a:ahLst/>
            <a:cxnLst/>
            <a:rect l="l" t="t" r="r" b="b"/>
            <a:pathLst>
              <a:path w="7855639" h="3974766">
                <a:moveTo>
                  <a:pt x="0" y="0"/>
                </a:moveTo>
                <a:lnTo>
                  <a:pt x="7855639" y="0"/>
                </a:lnTo>
                <a:lnTo>
                  <a:pt x="7855639" y="3974766"/>
                </a:lnTo>
                <a:lnTo>
                  <a:pt x="0" y="3974766"/>
                </a:lnTo>
                <a:lnTo>
                  <a:pt x="0" y="0"/>
                </a:lnTo>
                <a:close/>
              </a:path>
            </a:pathLst>
          </a:custGeom>
          <a:blipFill>
            <a:blip r:embed="rId4"/>
            <a:stretch>
              <a:fillRect/>
            </a:stretch>
          </a:blipFill>
        </p:spPr>
      </p:sp>
      <p:sp>
        <p:nvSpPr>
          <p:cNvPr id="8" name="Freeform 8"/>
          <p:cNvSpPr/>
          <p:nvPr/>
        </p:nvSpPr>
        <p:spPr>
          <a:xfrm>
            <a:off x="721231" y="5003466"/>
            <a:ext cx="7970396" cy="4032830"/>
          </a:xfrm>
          <a:custGeom>
            <a:avLst/>
            <a:gdLst/>
            <a:ahLst/>
            <a:cxnLst/>
            <a:rect l="l" t="t" r="r" b="b"/>
            <a:pathLst>
              <a:path w="7970396" h="4032830">
                <a:moveTo>
                  <a:pt x="0" y="0"/>
                </a:moveTo>
                <a:lnTo>
                  <a:pt x="7970396" y="0"/>
                </a:lnTo>
                <a:lnTo>
                  <a:pt x="7970396" y="4032829"/>
                </a:lnTo>
                <a:lnTo>
                  <a:pt x="0" y="4032829"/>
                </a:lnTo>
                <a:lnTo>
                  <a:pt x="0" y="0"/>
                </a:lnTo>
                <a:close/>
              </a:path>
            </a:pathLst>
          </a:custGeom>
          <a:blipFill>
            <a:blip r:embed="rId5"/>
            <a:stretch>
              <a:fillRect/>
            </a:stretch>
          </a:blipFill>
        </p:spPr>
      </p:sp>
      <p:sp>
        <p:nvSpPr>
          <p:cNvPr id="9" name="Freeform 9"/>
          <p:cNvSpPr/>
          <p:nvPr/>
        </p:nvSpPr>
        <p:spPr>
          <a:xfrm>
            <a:off x="9607822" y="5002605"/>
            <a:ext cx="7855639" cy="4033691"/>
          </a:xfrm>
          <a:custGeom>
            <a:avLst/>
            <a:gdLst/>
            <a:ahLst/>
            <a:cxnLst/>
            <a:rect l="l" t="t" r="r" b="b"/>
            <a:pathLst>
              <a:path w="7855639" h="4033691">
                <a:moveTo>
                  <a:pt x="0" y="0"/>
                </a:moveTo>
                <a:lnTo>
                  <a:pt x="7855639" y="0"/>
                </a:lnTo>
                <a:lnTo>
                  <a:pt x="7855639" y="4033690"/>
                </a:lnTo>
                <a:lnTo>
                  <a:pt x="0" y="4033690"/>
                </a:lnTo>
                <a:lnTo>
                  <a:pt x="0" y="0"/>
                </a:lnTo>
                <a:close/>
              </a:path>
            </a:pathLst>
          </a:custGeom>
          <a:blipFill>
            <a:blip r:embed="rId6"/>
            <a:stretch>
              <a:fillRect/>
            </a:stretch>
          </a:blipFill>
        </p:spPr>
      </p:sp>
      <p:sp>
        <p:nvSpPr>
          <p:cNvPr id="10" name="TextBox 10"/>
          <p:cNvSpPr txBox="1"/>
          <p:nvPr/>
        </p:nvSpPr>
        <p:spPr>
          <a:xfrm>
            <a:off x="1779016" y="64723"/>
            <a:ext cx="13825222" cy="813529"/>
          </a:xfrm>
          <a:prstGeom prst="rect">
            <a:avLst/>
          </a:prstGeom>
        </p:spPr>
        <p:txBody>
          <a:bodyPr lIns="0" tIns="0" rIns="0" bIns="0" rtlCol="0" anchor="t">
            <a:spAutoFit/>
          </a:bodyPr>
          <a:lstStyle/>
          <a:p>
            <a:pPr marL="0" lvl="0" indent="0" algn="ctr">
              <a:lnSpc>
                <a:spcPts val="6664"/>
              </a:lnSpc>
              <a:spcBef>
                <a:spcPct val="0"/>
              </a:spcBef>
            </a:pPr>
            <a:r>
              <a:rPr lang="en-US" sz="4829" spc="38">
                <a:solidFill>
                  <a:srgbClr val="FFFFFF"/>
                </a:solidFill>
                <a:latin typeface="Oswald Bold"/>
              </a:rPr>
              <a:t>ĐẶT TÊN CHO TỪNG AQI CATEGORY</a:t>
            </a:r>
          </a:p>
        </p:txBody>
      </p:sp>
      <p:sp>
        <p:nvSpPr>
          <p:cNvPr id="11" name="TextBox 11"/>
          <p:cNvSpPr txBox="1"/>
          <p:nvPr/>
        </p:nvSpPr>
        <p:spPr>
          <a:xfrm>
            <a:off x="721231" y="8969620"/>
            <a:ext cx="17259300" cy="1127668"/>
          </a:xfrm>
          <a:prstGeom prst="rect">
            <a:avLst/>
          </a:prstGeom>
        </p:spPr>
        <p:txBody>
          <a:bodyPr lIns="0" tIns="0" rIns="0" bIns="0" rtlCol="0" anchor="t">
            <a:spAutoFit/>
          </a:bodyPr>
          <a:lstStyle/>
          <a:p>
            <a:pPr algn="just">
              <a:lnSpc>
                <a:spcPts val="4520"/>
              </a:lnSpc>
            </a:pPr>
            <a:r>
              <a:rPr lang="en-US" sz="3228">
                <a:solidFill>
                  <a:srgbClr val="000000"/>
                </a:solidFill>
                <a:latin typeface="Open Sans Bold"/>
              </a:rPr>
              <a:t>Nhận xét:</a:t>
            </a:r>
          </a:p>
          <a:p>
            <a:pPr marL="0" lvl="0" indent="0" algn="just">
              <a:lnSpc>
                <a:spcPts val="4520"/>
              </a:lnSpc>
              <a:spcBef>
                <a:spcPct val="0"/>
              </a:spcBef>
            </a:pPr>
            <a:r>
              <a:rPr lang="en-US" sz="3228">
                <a:solidFill>
                  <a:srgbClr val="000000"/>
                </a:solidFill>
                <a:latin typeface="Open Sans Bold"/>
              </a:rPr>
              <a:t>Class = 0 =&gt; Moderate               Class = 1 =&gt; Hazardous               Class = 2 =&gt; Good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3874979" y="0"/>
            <a:ext cx="25133212" cy="1028700"/>
            <a:chOff x="0" y="0"/>
            <a:chExt cx="2436110" cy="99710"/>
          </a:xfrm>
        </p:grpSpPr>
        <p:sp>
          <p:nvSpPr>
            <p:cNvPr id="4" name="Freeform 4"/>
            <p:cNvSpPr/>
            <p:nvPr/>
          </p:nvSpPr>
          <p:spPr>
            <a:xfrm>
              <a:off x="0" y="0"/>
              <a:ext cx="2436110" cy="99710"/>
            </a:xfrm>
            <a:custGeom>
              <a:avLst/>
              <a:gdLst/>
              <a:ahLst/>
              <a:cxnLst/>
              <a:rect l="l" t="t" r="r" b="b"/>
              <a:pathLst>
                <a:path w="2436110" h="99710">
                  <a:moveTo>
                    <a:pt x="2232910" y="0"/>
                  </a:moveTo>
                  <a:lnTo>
                    <a:pt x="0" y="0"/>
                  </a:lnTo>
                  <a:lnTo>
                    <a:pt x="203200" y="99710"/>
                  </a:lnTo>
                  <a:lnTo>
                    <a:pt x="2436110" y="99710"/>
                  </a:lnTo>
                  <a:lnTo>
                    <a:pt x="2232910" y="0"/>
                  </a:lnTo>
                  <a:close/>
                </a:path>
              </a:pathLst>
            </a:custGeom>
            <a:solidFill>
              <a:srgbClr val="010101"/>
            </a:solidFill>
            <a:ln cap="sq">
              <a:noFill/>
              <a:prstDash val="solid"/>
              <a:miter/>
            </a:ln>
          </p:spPr>
        </p:sp>
        <p:sp>
          <p:nvSpPr>
            <p:cNvPr id="5" name="TextBox 5"/>
            <p:cNvSpPr txBox="1"/>
            <p:nvPr/>
          </p:nvSpPr>
          <p:spPr>
            <a:xfrm>
              <a:off x="101600" y="-19050"/>
              <a:ext cx="2232910" cy="11876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0" y="1738217"/>
            <a:ext cx="12944649" cy="7727538"/>
          </a:xfrm>
          <a:custGeom>
            <a:avLst/>
            <a:gdLst/>
            <a:ahLst/>
            <a:cxnLst/>
            <a:rect l="l" t="t" r="r" b="b"/>
            <a:pathLst>
              <a:path w="12944649" h="7727538">
                <a:moveTo>
                  <a:pt x="0" y="0"/>
                </a:moveTo>
                <a:lnTo>
                  <a:pt x="12944649" y="0"/>
                </a:lnTo>
                <a:lnTo>
                  <a:pt x="12944649" y="7727539"/>
                </a:lnTo>
                <a:lnTo>
                  <a:pt x="0" y="7727539"/>
                </a:lnTo>
                <a:lnTo>
                  <a:pt x="0" y="0"/>
                </a:lnTo>
                <a:close/>
              </a:path>
            </a:pathLst>
          </a:custGeom>
          <a:blipFill>
            <a:blip r:embed="rId3"/>
            <a:stretch>
              <a:fillRect/>
            </a:stretch>
          </a:blipFill>
        </p:spPr>
      </p:sp>
      <p:sp>
        <p:nvSpPr>
          <p:cNvPr id="7" name="TextBox 7"/>
          <p:cNvSpPr txBox="1"/>
          <p:nvPr/>
        </p:nvSpPr>
        <p:spPr>
          <a:xfrm>
            <a:off x="1779016" y="64723"/>
            <a:ext cx="13825222" cy="813529"/>
          </a:xfrm>
          <a:prstGeom prst="rect">
            <a:avLst/>
          </a:prstGeom>
        </p:spPr>
        <p:txBody>
          <a:bodyPr lIns="0" tIns="0" rIns="0" bIns="0" rtlCol="0" anchor="t">
            <a:spAutoFit/>
          </a:bodyPr>
          <a:lstStyle/>
          <a:p>
            <a:pPr marL="0" lvl="0" indent="0" algn="ctr">
              <a:lnSpc>
                <a:spcPts val="6664"/>
              </a:lnSpc>
              <a:spcBef>
                <a:spcPct val="0"/>
              </a:spcBef>
            </a:pPr>
            <a:r>
              <a:rPr lang="en-US" sz="4829" spc="38">
                <a:solidFill>
                  <a:srgbClr val="FFFFFF"/>
                </a:solidFill>
                <a:latin typeface="Oswald Bold"/>
              </a:rPr>
              <a:t>BIỂU ĐỒ PHÂN BỐ</a:t>
            </a:r>
          </a:p>
        </p:txBody>
      </p:sp>
      <p:sp>
        <p:nvSpPr>
          <p:cNvPr id="8" name="TextBox 8"/>
          <p:cNvSpPr txBox="1"/>
          <p:nvPr/>
        </p:nvSpPr>
        <p:spPr>
          <a:xfrm>
            <a:off x="13229872" y="1290065"/>
            <a:ext cx="4748732" cy="8557168"/>
          </a:xfrm>
          <a:prstGeom prst="rect">
            <a:avLst/>
          </a:prstGeom>
        </p:spPr>
        <p:txBody>
          <a:bodyPr lIns="0" tIns="0" rIns="0" bIns="0" rtlCol="0" anchor="t">
            <a:spAutoFit/>
          </a:bodyPr>
          <a:lstStyle/>
          <a:p>
            <a:pPr algn="just">
              <a:lnSpc>
                <a:spcPts val="4520"/>
              </a:lnSpc>
            </a:pPr>
            <a:r>
              <a:rPr lang="en-US" sz="3228">
                <a:solidFill>
                  <a:srgbClr val="000000"/>
                </a:solidFill>
                <a:latin typeface="Open Sans Bold"/>
              </a:rPr>
              <a:t>Nhận xét:</a:t>
            </a:r>
          </a:p>
          <a:p>
            <a:pPr algn="just">
              <a:lnSpc>
                <a:spcPts val="4520"/>
              </a:lnSpc>
            </a:pPr>
            <a:r>
              <a:rPr lang="en-US" sz="3228">
                <a:solidFill>
                  <a:srgbClr val="000000"/>
                </a:solidFill>
                <a:latin typeface="Open Sans"/>
              </a:rPr>
              <a:t>Bảng đồ phân phối theo tọa độ địa lý sau khi phân cụm cho thấy mô hình khá sát với thực tế khi </a:t>
            </a:r>
            <a:r>
              <a:rPr lang="en-US" sz="3228">
                <a:solidFill>
                  <a:srgbClr val="000000"/>
                </a:solidFill>
                <a:latin typeface="Open Sans Bold"/>
              </a:rPr>
              <a:t>chất lượng không khí tốt</a:t>
            </a:r>
            <a:r>
              <a:rPr lang="en-US" sz="3228">
                <a:solidFill>
                  <a:srgbClr val="000000"/>
                </a:solidFill>
                <a:latin typeface="Open Sans"/>
              </a:rPr>
              <a:t> hầu như phân bố ở các nước phát triển như </a:t>
            </a:r>
            <a:r>
              <a:rPr lang="en-US" sz="3228">
                <a:solidFill>
                  <a:srgbClr val="000000"/>
                </a:solidFill>
                <a:latin typeface="Open Sans Bold"/>
              </a:rPr>
              <a:t>Châu Âu, Mỹ, ...</a:t>
            </a:r>
          </a:p>
          <a:p>
            <a:pPr algn="just">
              <a:lnSpc>
                <a:spcPts val="4520"/>
              </a:lnSpc>
            </a:pPr>
            <a:r>
              <a:rPr lang="en-US" sz="3228">
                <a:solidFill>
                  <a:srgbClr val="000000"/>
                </a:solidFill>
                <a:latin typeface="Open Sans"/>
              </a:rPr>
              <a:t>Đối với</a:t>
            </a:r>
            <a:r>
              <a:rPr lang="en-US" sz="3228">
                <a:solidFill>
                  <a:srgbClr val="000000"/>
                </a:solidFill>
                <a:latin typeface="Open Sans Bold"/>
              </a:rPr>
              <a:t> chất lượng không khí tệ</a:t>
            </a:r>
            <a:r>
              <a:rPr lang="en-US" sz="3228">
                <a:solidFill>
                  <a:srgbClr val="000000"/>
                </a:solidFill>
                <a:latin typeface="Open Sans"/>
              </a:rPr>
              <a:t> phân bố ở các nước đang và chưa phát triển như </a:t>
            </a:r>
            <a:r>
              <a:rPr lang="en-US" sz="3228">
                <a:solidFill>
                  <a:srgbClr val="000000"/>
                </a:solidFill>
                <a:latin typeface="Open Sans Bold"/>
              </a:rPr>
              <a:t>Ấn Độ và các nước Đông Nam Á</a:t>
            </a:r>
          </a:p>
          <a:p>
            <a:pPr marL="0" lvl="0" indent="0" algn="just">
              <a:lnSpc>
                <a:spcPts val="4520"/>
              </a:lnSpc>
              <a:spcBef>
                <a:spcPct val="0"/>
              </a:spcBef>
            </a:pPr>
            <a:endParaRPr lang="en-US" sz="3228">
              <a:solidFill>
                <a:srgbClr val="000000"/>
              </a:solidFill>
              <a:latin typeface="Open Sans Bo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grpSp>
        <p:nvGrpSpPr>
          <p:cNvPr id="2" name="Group 2"/>
          <p:cNvGrpSpPr/>
          <p:nvPr/>
        </p:nvGrpSpPr>
        <p:grpSpPr>
          <a:xfrm>
            <a:off x="-2770706" y="-3368517"/>
            <a:ext cx="4959890" cy="495989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id="4" name="TextBox 4"/>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9144000" y="1278539"/>
            <a:ext cx="13188954" cy="1318895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id="7" name="TextBox 7"/>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7603517" y="-6506018"/>
            <a:ext cx="12110389" cy="12426705"/>
          </a:xfrm>
          <a:custGeom>
            <a:avLst/>
            <a:gdLst/>
            <a:ahLst/>
            <a:cxnLst/>
            <a:rect l="l" t="t" r="r" b="b"/>
            <a:pathLst>
              <a:path w="12110389" h="12426705">
                <a:moveTo>
                  <a:pt x="0" y="0"/>
                </a:moveTo>
                <a:lnTo>
                  <a:pt x="12110389" y="0"/>
                </a:lnTo>
                <a:lnTo>
                  <a:pt x="12110389" y="12426705"/>
                </a:lnTo>
                <a:lnTo>
                  <a:pt x="0" y="124267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3986589">
            <a:off x="5084777" y="6259532"/>
            <a:ext cx="9894000" cy="10152425"/>
          </a:xfrm>
          <a:custGeom>
            <a:avLst/>
            <a:gdLst/>
            <a:ahLst/>
            <a:cxnLst/>
            <a:rect l="l" t="t" r="r" b="b"/>
            <a:pathLst>
              <a:path w="9894000" h="10152425">
                <a:moveTo>
                  <a:pt x="0" y="0"/>
                </a:moveTo>
                <a:lnTo>
                  <a:pt x="9894000" y="0"/>
                </a:lnTo>
                <a:lnTo>
                  <a:pt x="9894000" y="10152425"/>
                </a:lnTo>
                <a:lnTo>
                  <a:pt x="0" y="101524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787597" y="3107685"/>
            <a:ext cx="8823037" cy="2411164"/>
          </a:xfrm>
          <a:prstGeom prst="rect">
            <a:avLst/>
          </a:prstGeom>
        </p:spPr>
        <p:txBody>
          <a:bodyPr lIns="0" tIns="0" rIns="0" bIns="0" rtlCol="0" anchor="t">
            <a:spAutoFit/>
          </a:bodyPr>
          <a:lstStyle/>
          <a:p>
            <a:pPr>
              <a:lnSpc>
                <a:spcPts val="9694"/>
              </a:lnSpc>
            </a:pPr>
            <a:r>
              <a:rPr lang="en-US" sz="7024" spc="688">
                <a:solidFill>
                  <a:srgbClr val="FFFFFF"/>
                </a:solidFill>
                <a:latin typeface="Oswald Bold"/>
              </a:rPr>
              <a:t>KẾT LUẬN</a:t>
            </a:r>
          </a:p>
          <a:p>
            <a:pPr>
              <a:lnSpc>
                <a:spcPts val="9694"/>
              </a:lnSpc>
            </a:pPr>
            <a:r>
              <a:rPr lang="en-US" sz="7024" spc="688">
                <a:solidFill>
                  <a:srgbClr val="FFFFFF"/>
                </a:solidFill>
                <a:latin typeface="Oswald Bold"/>
              </a:rPr>
              <a:t>             KIẾN NGHỊ</a:t>
            </a:r>
          </a:p>
        </p:txBody>
      </p:sp>
      <p:sp>
        <p:nvSpPr>
          <p:cNvPr id="11" name="TextBox 11"/>
          <p:cNvSpPr txBox="1"/>
          <p:nvPr/>
        </p:nvSpPr>
        <p:spPr>
          <a:xfrm>
            <a:off x="10480376" y="3321895"/>
            <a:ext cx="7202160" cy="2786310"/>
          </a:xfrm>
          <a:prstGeom prst="rect">
            <a:avLst/>
          </a:prstGeom>
        </p:spPr>
        <p:txBody>
          <a:bodyPr lIns="0" tIns="0" rIns="0" bIns="0" rtlCol="0" anchor="t">
            <a:spAutoFit/>
          </a:bodyPr>
          <a:lstStyle/>
          <a:p>
            <a:pPr algn="ctr">
              <a:lnSpc>
                <a:spcPts val="11197"/>
              </a:lnSpc>
            </a:pPr>
            <a:r>
              <a:rPr lang="en-US" sz="8114">
                <a:solidFill>
                  <a:srgbClr val="231F20"/>
                </a:solidFill>
                <a:latin typeface="Oswald Bold"/>
              </a:rPr>
              <a:t>CONCLUSION</a:t>
            </a:r>
          </a:p>
          <a:p>
            <a:pPr marL="0" lvl="0" indent="0" algn="ctr">
              <a:lnSpc>
                <a:spcPts val="11197"/>
              </a:lnSpc>
              <a:spcBef>
                <a:spcPct val="0"/>
              </a:spcBef>
            </a:pPr>
            <a:r>
              <a:rPr lang="en-US" sz="8114">
                <a:solidFill>
                  <a:srgbClr val="231F20"/>
                </a:solidFill>
                <a:latin typeface="Oswald Bold"/>
              </a:rPr>
              <a:t>RECOMENDATION</a:t>
            </a:r>
          </a:p>
        </p:txBody>
      </p:sp>
      <p:pic>
        <p:nvPicPr>
          <p:cNvPr id="12" name="Picture 12"/>
          <p:cNvPicPr>
            <a:picLocks noChangeAspect="1"/>
          </p:cNvPicPr>
          <p:nvPr/>
        </p:nvPicPr>
        <p:blipFill>
          <a:blip r:embed="rId4"/>
          <a:stretch>
            <a:fillRect/>
          </a:stretch>
        </p:blipFill>
        <p:spPr>
          <a:xfrm>
            <a:off x="10697830" y="6408403"/>
            <a:ext cx="6506443" cy="1603262"/>
          </a:xfrm>
          <a:prstGeom prst="rect">
            <a:avLst/>
          </a:prstGeom>
        </p:spPr>
      </p:pic>
      <p:pic>
        <p:nvPicPr>
          <p:cNvPr id="13" name="Picture 13"/>
          <p:cNvPicPr>
            <a:picLocks noChangeAspect="1"/>
          </p:cNvPicPr>
          <p:nvPr/>
        </p:nvPicPr>
        <p:blipFill>
          <a:blip r:embed="rId5"/>
          <a:stretch>
            <a:fillRect/>
          </a:stretch>
        </p:blipFill>
        <p:spPr>
          <a:xfrm>
            <a:off x="10697830" y="7071384"/>
            <a:ext cx="6506443" cy="160326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1111" b="-61111"/>
            </a:stretch>
          </a:blipFill>
        </p:spPr>
      </p:sp>
      <p:grpSp>
        <p:nvGrpSpPr>
          <p:cNvPr id="3" name="Group 3"/>
          <p:cNvGrpSpPr/>
          <p:nvPr/>
        </p:nvGrpSpPr>
        <p:grpSpPr>
          <a:xfrm>
            <a:off x="785812" y="360596"/>
            <a:ext cx="16993033" cy="9521158"/>
            <a:chOff x="0" y="0"/>
            <a:chExt cx="4475531" cy="2507630"/>
          </a:xfrm>
        </p:grpSpPr>
        <p:sp>
          <p:nvSpPr>
            <p:cNvPr id="4" name="Freeform 4"/>
            <p:cNvSpPr/>
            <p:nvPr/>
          </p:nvSpPr>
          <p:spPr>
            <a:xfrm>
              <a:off x="0" y="0"/>
              <a:ext cx="4475531" cy="2507630"/>
            </a:xfrm>
            <a:custGeom>
              <a:avLst/>
              <a:gdLst/>
              <a:ahLst/>
              <a:cxnLst/>
              <a:rect l="l" t="t" r="r" b="b"/>
              <a:pathLst>
                <a:path w="4475531" h="2507630">
                  <a:moveTo>
                    <a:pt x="11390" y="0"/>
                  </a:moveTo>
                  <a:lnTo>
                    <a:pt x="4464141" y="0"/>
                  </a:lnTo>
                  <a:cubicBezTo>
                    <a:pt x="4470432" y="0"/>
                    <a:pt x="4475531" y="5099"/>
                    <a:pt x="4475531" y="11390"/>
                  </a:cubicBezTo>
                  <a:lnTo>
                    <a:pt x="4475531" y="2496240"/>
                  </a:lnTo>
                  <a:cubicBezTo>
                    <a:pt x="4475531" y="2502531"/>
                    <a:pt x="4470432" y="2507630"/>
                    <a:pt x="4464141" y="2507630"/>
                  </a:cubicBezTo>
                  <a:lnTo>
                    <a:pt x="11390" y="2507630"/>
                  </a:lnTo>
                  <a:cubicBezTo>
                    <a:pt x="5099" y="2507630"/>
                    <a:pt x="0" y="2502531"/>
                    <a:pt x="0" y="2496240"/>
                  </a:cubicBezTo>
                  <a:lnTo>
                    <a:pt x="0" y="11390"/>
                  </a:lnTo>
                  <a:cubicBezTo>
                    <a:pt x="0" y="5099"/>
                    <a:pt x="5099" y="0"/>
                    <a:pt x="11390" y="0"/>
                  </a:cubicBezTo>
                  <a:close/>
                </a:path>
              </a:pathLst>
            </a:custGeom>
            <a:solidFill>
              <a:srgbClr val="FFFFFF">
                <a:alpha val="86667"/>
              </a:srgbClr>
            </a:solidFill>
          </p:spPr>
        </p:sp>
        <p:sp>
          <p:nvSpPr>
            <p:cNvPr id="5" name="TextBox 5"/>
            <p:cNvSpPr txBox="1"/>
            <p:nvPr/>
          </p:nvSpPr>
          <p:spPr>
            <a:xfrm>
              <a:off x="0" y="-19050"/>
              <a:ext cx="4475531" cy="2526680"/>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1385887" y="1708349"/>
            <a:ext cx="15873412" cy="7549951"/>
            <a:chOff x="0" y="0"/>
            <a:chExt cx="4180652" cy="1988464"/>
          </a:xfrm>
        </p:grpSpPr>
        <p:sp>
          <p:nvSpPr>
            <p:cNvPr id="7" name="Freeform 7"/>
            <p:cNvSpPr/>
            <p:nvPr/>
          </p:nvSpPr>
          <p:spPr>
            <a:xfrm>
              <a:off x="0" y="0"/>
              <a:ext cx="4180652" cy="1988464"/>
            </a:xfrm>
            <a:custGeom>
              <a:avLst/>
              <a:gdLst/>
              <a:ahLst/>
              <a:cxnLst/>
              <a:rect l="l" t="t" r="r" b="b"/>
              <a:pathLst>
                <a:path w="4180652" h="1988464">
                  <a:moveTo>
                    <a:pt x="9755" y="0"/>
                  </a:moveTo>
                  <a:lnTo>
                    <a:pt x="4170897" y="0"/>
                  </a:lnTo>
                  <a:cubicBezTo>
                    <a:pt x="4176285" y="0"/>
                    <a:pt x="4180652" y="4367"/>
                    <a:pt x="4180652" y="9755"/>
                  </a:cubicBezTo>
                  <a:lnTo>
                    <a:pt x="4180652" y="1978710"/>
                  </a:lnTo>
                  <a:cubicBezTo>
                    <a:pt x="4180652" y="1984097"/>
                    <a:pt x="4176285" y="1988464"/>
                    <a:pt x="4170897" y="1988464"/>
                  </a:cubicBezTo>
                  <a:lnTo>
                    <a:pt x="9755" y="1988464"/>
                  </a:lnTo>
                  <a:cubicBezTo>
                    <a:pt x="4367" y="1988464"/>
                    <a:pt x="0" y="1984097"/>
                    <a:pt x="0" y="1978710"/>
                  </a:cubicBezTo>
                  <a:lnTo>
                    <a:pt x="0" y="9755"/>
                  </a:lnTo>
                  <a:cubicBezTo>
                    <a:pt x="0" y="4367"/>
                    <a:pt x="4367" y="0"/>
                    <a:pt x="9755" y="0"/>
                  </a:cubicBezTo>
                  <a:close/>
                </a:path>
              </a:pathLst>
            </a:custGeom>
            <a:solidFill>
              <a:srgbClr val="000000">
                <a:alpha val="0"/>
              </a:srgbClr>
            </a:solidFill>
            <a:ln w="57150" cap="sq">
              <a:solidFill>
                <a:srgbClr val="000000"/>
              </a:solidFill>
              <a:prstDash val="solid"/>
              <a:miter/>
            </a:ln>
          </p:spPr>
        </p:sp>
        <p:sp>
          <p:nvSpPr>
            <p:cNvPr id="8" name="TextBox 8"/>
            <p:cNvSpPr txBox="1"/>
            <p:nvPr/>
          </p:nvSpPr>
          <p:spPr>
            <a:xfrm>
              <a:off x="0" y="-19050"/>
              <a:ext cx="4180652" cy="2007514"/>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1590175" y="1958420"/>
            <a:ext cx="2922357" cy="1109798"/>
            <a:chOff x="0" y="0"/>
            <a:chExt cx="769674" cy="292292"/>
          </a:xfrm>
        </p:grpSpPr>
        <p:sp>
          <p:nvSpPr>
            <p:cNvPr id="10" name="Freeform 10"/>
            <p:cNvSpPr/>
            <p:nvPr/>
          </p:nvSpPr>
          <p:spPr>
            <a:xfrm>
              <a:off x="0" y="0"/>
              <a:ext cx="769674" cy="292292"/>
            </a:xfrm>
            <a:custGeom>
              <a:avLst/>
              <a:gdLst/>
              <a:ahLst/>
              <a:cxnLst/>
              <a:rect l="l" t="t" r="r" b="b"/>
              <a:pathLst>
                <a:path w="769674" h="292292">
                  <a:moveTo>
                    <a:pt x="0" y="0"/>
                  </a:moveTo>
                  <a:lnTo>
                    <a:pt x="769674" y="0"/>
                  </a:lnTo>
                  <a:lnTo>
                    <a:pt x="769674" y="292292"/>
                  </a:lnTo>
                  <a:lnTo>
                    <a:pt x="0" y="292292"/>
                  </a:lnTo>
                  <a:close/>
                </a:path>
              </a:pathLst>
            </a:custGeom>
            <a:solidFill>
              <a:srgbClr val="000000"/>
            </a:solidFill>
          </p:spPr>
        </p:sp>
        <p:sp>
          <p:nvSpPr>
            <p:cNvPr id="11" name="TextBox 11"/>
            <p:cNvSpPr txBox="1"/>
            <p:nvPr/>
          </p:nvSpPr>
          <p:spPr>
            <a:xfrm>
              <a:off x="0" y="-38100"/>
              <a:ext cx="769674" cy="330392"/>
            </a:xfrm>
            <a:prstGeom prst="rect">
              <a:avLst/>
            </a:prstGeom>
          </p:spPr>
          <p:txBody>
            <a:bodyPr lIns="50800" tIns="50800" rIns="50800" bIns="50800" rtlCol="0" anchor="ctr"/>
            <a:lstStyle/>
            <a:p>
              <a:pPr algn="ctr">
                <a:lnSpc>
                  <a:spcPts val="5589"/>
                </a:lnSpc>
              </a:pPr>
              <a:r>
                <a:rPr lang="en-US" sz="4299">
                  <a:solidFill>
                    <a:srgbClr val="FFFFFF"/>
                  </a:solidFill>
                  <a:latin typeface="Oswald Bold"/>
                </a:rPr>
                <a:t>KẾT LUẬN</a:t>
              </a:r>
            </a:p>
          </p:txBody>
        </p:sp>
      </p:grpSp>
      <p:sp>
        <p:nvSpPr>
          <p:cNvPr id="12" name="TextBox 12"/>
          <p:cNvSpPr txBox="1"/>
          <p:nvPr/>
        </p:nvSpPr>
        <p:spPr>
          <a:xfrm>
            <a:off x="1190958" y="509918"/>
            <a:ext cx="15591759" cy="932789"/>
          </a:xfrm>
          <a:prstGeom prst="rect">
            <a:avLst/>
          </a:prstGeom>
        </p:spPr>
        <p:txBody>
          <a:bodyPr lIns="0" tIns="0" rIns="0" bIns="0" rtlCol="0" anchor="t">
            <a:spAutoFit/>
          </a:bodyPr>
          <a:lstStyle/>
          <a:p>
            <a:pPr marL="0" lvl="0" indent="0" algn="ctr">
              <a:lnSpc>
                <a:spcPts val="7514"/>
              </a:lnSpc>
              <a:spcBef>
                <a:spcPct val="0"/>
              </a:spcBef>
            </a:pPr>
            <a:r>
              <a:rPr lang="en-US" sz="5445" spc="43">
                <a:solidFill>
                  <a:srgbClr val="010101"/>
                </a:solidFill>
                <a:latin typeface="Oswald Bold"/>
              </a:rPr>
              <a:t>KẾT LUẬN VÀ KIẾN NGHỊ </a:t>
            </a:r>
          </a:p>
        </p:txBody>
      </p:sp>
      <p:sp>
        <p:nvSpPr>
          <p:cNvPr id="13" name="TextBox 13"/>
          <p:cNvSpPr txBox="1"/>
          <p:nvPr/>
        </p:nvSpPr>
        <p:spPr>
          <a:xfrm>
            <a:off x="1590175" y="3170131"/>
            <a:ext cx="15183896" cy="5063321"/>
          </a:xfrm>
          <a:prstGeom prst="rect">
            <a:avLst/>
          </a:prstGeom>
        </p:spPr>
        <p:txBody>
          <a:bodyPr lIns="0" tIns="0" rIns="0" bIns="0" rtlCol="0" anchor="t">
            <a:spAutoFit/>
          </a:bodyPr>
          <a:lstStyle/>
          <a:p>
            <a:pPr marL="628355" lvl="1" indent="-314177" algn="just">
              <a:lnSpc>
                <a:spcPts val="4423"/>
              </a:lnSpc>
              <a:buFont typeface="Arial"/>
              <a:buChar char="•"/>
            </a:pPr>
            <a:r>
              <a:rPr lang="en-US" sz="2910" spc="285" dirty="0" err="1">
                <a:solidFill>
                  <a:srgbClr val="231F20"/>
                </a:solidFill>
                <a:latin typeface="Montserrat Light"/>
              </a:rPr>
              <a:t>Kết</a:t>
            </a:r>
            <a:r>
              <a:rPr lang="en-US" sz="2910" spc="285" dirty="0">
                <a:solidFill>
                  <a:srgbClr val="231F20"/>
                </a:solidFill>
                <a:latin typeface="Montserrat Light"/>
              </a:rPr>
              <a:t> </a:t>
            </a:r>
            <a:r>
              <a:rPr lang="en-US" sz="2910" spc="285" dirty="0" err="1">
                <a:solidFill>
                  <a:srgbClr val="231F20"/>
                </a:solidFill>
                <a:latin typeface="Montserrat Light"/>
              </a:rPr>
              <a:t>quả</a:t>
            </a:r>
            <a:r>
              <a:rPr lang="en-US" sz="2910" spc="285" dirty="0">
                <a:solidFill>
                  <a:srgbClr val="231F20"/>
                </a:solidFill>
                <a:latin typeface="Montserrat Light"/>
              </a:rPr>
              <a:t> </a:t>
            </a:r>
            <a:r>
              <a:rPr lang="en-US" sz="2910" spc="285" dirty="0" err="1">
                <a:solidFill>
                  <a:srgbClr val="231F20"/>
                </a:solidFill>
                <a:latin typeface="Montserrat Light"/>
              </a:rPr>
              <a:t>từ</a:t>
            </a:r>
            <a:r>
              <a:rPr lang="en-US" sz="2910" spc="285" dirty="0">
                <a:solidFill>
                  <a:srgbClr val="231F20"/>
                </a:solidFill>
                <a:latin typeface="Montserrat Light"/>
              </a:rPr>
              <a:t> </a:t>
            </a:r>
            <a:r>
              <a:rPr lang="en-US" sz="2910" spc="285" dirty="0" err="1">
                <a:solidFill>
                  <a:srgbClr val="231F20"/>
                </a:solidFill>
                <a:latin typeface="Montserrat Light"/>
              </a:rPr>
              <a:t>mô</a:t>
            </a:r>
            <a:r>
              <a:rPr lang="en-US" sz="2910" spc="285" dirty="0">
                <a:solidFill>
                  <a:srgbClr val="231F20"/>
                </a:solidFill>
                <a:latin typeface="Montserrat Light"/>
              </a:rPr>
              <a:t> </a:t>
            </a:r>
            <a:r>
              <a:rPr lang="en-US" sz="2910" spc="285" dirty="0" err="1">
                <a:solidFill>
                  <a:srgbClr val="231F20"/>
                </a:solidFill>
                <a:latin typeface="Montserrat Light"/>
              </a:rPr>
              <a:t>hình</a:t>
            </a:r>
            <a:r>
              <a:rPr lang="en-US" sz="2910" spc="285" dirty="0">
                <a:solidFill>
                  <a:srgbClr val="231F20"/>
                </a:solidFill>
                <a:latin typeface="Montserrat Light"/>
              </a:rPr>
              <a:t> </a:t>
            </a:r>
            <a:r>
              <a:rPr lang="en-US" sz="2910" spc="285" dirty="0" err="1">
                <a:solidFill>
                  <a:srgbClr val="231F20"/>
                </a:solidFill>
                <a:latin typeface="Montserrat Light"/>
              </a:rPr>
              <a:t>phân</a:t>
            </a:r>
            <a:r>
              <a:rPr lang="en-US" sz="2910" spc="285" dirty="0">
                <a:solidFill>
                  <a:srgbClr val="231F20"/>
                </a:solidFill>
                <a:latin typeface="Montserrat Light"/>
              </a:rPr>
              <a:t> </a:t>
            </a:r>
            <a:r>
              <a:rPr lang="en-US" sz="2910" spc="285" dirty="0" err="1">
                <a:solidFill>
                  <a:srgbClr val="231F20"/>
                </a:solidFill>
                <a:latin typeface="Montserrat Light"/>
              </a:rPr>
              <a:t>cụm</a:t>
            </a:r>
            <a:r>
              <a:rPr lang="en-US" sz="2910" spc="285" dirty="0">
                <a:solidFill>
                  <a:srgbClr val="231F20"/>
                </a:solidFill>
                <a:latin typeface="Montserrat Light"/>
              </a:rPr>
              <a:t> </a:t>
            </a:r>
            <a:r>
              <a:rPr lang="en-US" sz="2910" spc="285" dirty="0" err="1">
                <a:solidFill>
                  <a:srgbClr val="231F20"/>
                </a:solidFill>
                <a:latin typeface="Montserrat Light"/>
              </a:rPr>
              <a:t>dữ</a:t>
            </a:r>
            <a:r>
              <a:rPr lang="en-US" sz="2910" spc="285" dirty="0">
                <a:solidFill>
                  <a:srgbClr val="231F20"/>
                </a:solidFill>
                <a:latin typeface="Montserrat Light"/>
              </a:rPr>
              <a:t> </a:t>
            </a:r>
            <a:r>
              <a:rPr lang="en-US" sz="2910" spc="285" dirty="0" err="1">
                <a:solidFill>
                  <a:srgbClr val="231F20"/>
                </a:solidFill>
                <a:latin typeface="Montserrat Light"/>
              </a:rPr>
              <a:t>liệu</a:t>
            </a:r>
            <a:r>
              <a:rPr lang="en-US" sz="2910" spc="285" dirty="0">
                <a:solidFill>
                  <a:srgbClr val="231F20"/>
                </a:solidFill>
                <a:latin typeface="Montserrat Light"/>
              </a:rPr>
              <a:t> </a:t>
            </a:r>
            <a:r>
              <a:rPr lang="en-US" sz="2910" spc="285" dirty="0" err="1">
                <a:solidFill>
                  <a:srgbClr val="231F20"/>
                </a:solidFill>
                <a:latin typeface="Montserrat Light Bold"/>
              </a:rPr>
              <a:t>chưa</a:t>
            </a:r>
            <a:r>
              <a:rPr lang="en-US" sz="2910" spc="285" dirty="0">
                <a:solidFill>
                  <a:srgbClr val="231F20"/>
                </a:solidFill>
                <a:latin typeface="Montserrat Light Bold"/>
              </a:rPr>
              <a:t> </a:t>
            </a:r>
            <a:r>
              <a:rPr lang="en-US" sz="2910" spc="285" dirty="0" err="1">
                <a:solidFill>
                  <a:srgbClr val="231F20"/>
                </a:solidFill>
                <a:latin typeface="Montserrat Light Bold"/>
              </a:rPr>
              <a:t>thật</a:t>
            </a:r>
            <a:r>
              <a:rPr lang="en-US" sz="2910" spc="285" dirty="0">
                <a:solidFill>
                  <a:srgbClr val="231F20"/>
                </a:solidFill>
                <a:latin typeface="Montserrat Light Bold"/>
              </a:rPr>
              <a:t> </a:t>
            </a:r>
            <a:r>
              <a:rPr lang="en-US" sz="2910" spc="285" dirty="0" err="1">
                <a:solidFill>
                  <a:srgbClr val="231F20"/>
                </a:solidFill>
                <a:latin typeface="Montserrat Light Bold"/>
              </a:rPr>
              <a:t>sự</a:t>
            </a:r>
            <a:r>
              <a:rPr lang="en-US" sz="2910" spc="285" dirty="0">
                <a:solidFill>
                  <a:srgbClr val="231F20"/>
                </a:solidFill>
                <a:latin typeface="Montserrat Light Bold"/>
              </a:rPr>
              <a:t> </a:t>
            </a:r>
            <a:r>
              <a:rPr lang="en-US" sz="2910" spc="285" dirty="0" err="1">
                <a:solidFill>
                  <a:srgbClr val="231F20"/>
                </a:solidFill>
                <a:latin typeface="Montserrat Light Bold"/>
              </a:rPr>
              <a:t>chính</a:t>
            </a:r>
            <a:r>
              <a:rPr lang="en-US" sz="2910" spc="285" dirty="0">
                <a:solidFill>
                  <a:srgbClr val="231F20"/>
                </a:solidFill>
                <a:latin typeface="Montserrat Light Bold"/>
              </a:rPr>
              <a:t> </a:t>
            </a:r>
            <a:r>
              <a:rPr lang="en-US" sz="2910" spc="285" dirty="0" err="1">
                <a:solidFill>
                  <a:srgbClr val="231F20"/>
                </a:solidFill>
                <a:latin typeface="Montserrat Light Bold"/>
              </a:rPr>
              <a:t>xác</a:t>
            </a:r>
            <a:r>
              <a:rPr lang="en-US" sz="2910" spc="285" dirty="0">
                <a:solidFill>
                  <a:srgbClr val="231F20"/>
                </a:solidFill>
                <a:latin typeface="Montserrat Light"/>
              </a:rPr>
              <a:t> </a:t>
            </a:r>
            <a:r>
              <a:rPr lang="en-US" sz="2910" spc="285" dirty="0" err="1">
                <a:solidFill>
                  <a:srgbClr val="231F20"/>
                </a:solidFill>
                <a:latin typeface="Montserrat Light"/>
              </a:rPr>
              <a:t>và</a:t>
            </a:r>
            <a:r>
              <a:rPr lang="en-US" sz="2910" spc="285" dirty="0">
                <a:solidFill>
                  <a:srgbClr val="231F20"/>
                </a:solidFill>
                <a:latin typeface="Montserrat Light"/>
              </a:rPr>
              <a:t> </a:t>
            </a:r>
            <a:r>
              <a:rPr lang="en-US" sz="2910" spc="285" dirty="0" err="1">
                <a:solidFill>
                  <a:srgbClr val="231F20"/>
                </a:solidFill>
                <a:latin typeface="Montserrat Light Bold"/>
              </a:rPr>
              <a:t>sai</a:t>
            </a:r>
            <a:r>
              <a:rPr lang="en-US" sz="2910" spc="285" dirty="0">
                <a:solidFill>
                  <a:srgbClr val="231F20"/>
                </a:solidFill>
                <a:latin typeface="Montserrat Light Bold"/>
              </a:rPr>
              <a:t> </a:t>
            </a:r>
            <a:r>
              <a:rPr lang="en-US" sz="2910" spc="285" dirty="0" err="1">
                <a:solidFill>
                  <a:srgbClr val="231F20"/>
                </a:solidFill>
                <a:latin typeface="Montserrat Light Bold"/>
              </a:rPr>
              <a:t>số</a:t>
            </a:r>
            <a:r>
              <a:rPr lang="en-US" sz="2910" spc="285" dirty="0">
                <a:solidFill>
                  <a:srgbClr val="231F20"/>
                </a:solidFill>
                <a:latin typeface="Montserrat Light Bold"/>
              </a:rPr>
              <a:t> </a:t>
            </a:r>
            <a:r>
              <a:rPr lang="en-US" sz="2910" spc="285" dirty="0" err="1">
                <a:solidFill>
                  <a:srgbClr val="231F20"/>
                </a:solidFill>
                <a:latin typeface="Montserrat Light Bold"/>
              </a:rPr>
              <a:t>nhiều</a:t>
            </a:r>
            <a:r>
              <a:rPr lang="en-US" sz="2910" spc="285" dirty="0">
                <a:solidFill>
                  <a:srgbClr val="231F20"/>
                </a:solidFill>
                <a:latin typeface="Montserrat Light"/>
              </a:rPr>
              <a:t> </a:t>
            </a:r>
            <a:r>
              <a:rPr lang="en-US" sz="2910" spc="285" dirty="0" err="1">
                <a:solidFill>
                  <a:srgbClr val="231F20"/>
                </a:solidFill>
                <a:latin typeface="Montserrat Light"/>
              </a:rPr>
              <a:t>đối</a:t>
            </a:r>
            <a:r>
              <a:rPr lang="en-US" sz="2910" spc="285" dirty="0">
                <a:solidFill>
                  <a:srgbClr val="231F20"/>
                </a:solidFill>
                <a:latin typeface="Montserrat Light"/>
              </a:rPr>
              <a:t> </a:t>
            </a:r>
            <a:r>
              <a:rPr lang="en-US" sz="2910" spc="285" dirty="0" err="1">
                <a:solidFill>
                  <a:srgbClr val="231F20"/>
                </a:solidFill>
                <a:latin typeface="Montserrat Light"/>
              </a:rPr>
              <a:t>với</a:t>
            </a:r>
            <a:r>
              <a:rPr lang="en-US" sz="2910" spc="285" dirty="0">
                <a:solidFill>
                  <a:srgbClr val="231F20"/>
                </a:solidFill>
                <a:latin typeface="Montserrat Light"/>
              </a:rPr>
              <a:t> </a:t>
            </a:r>
            <a:r>
              <a:rPr lang="en-US" sz="2910" spc="285" dirty="0" err="1">
                <a:solidFill>
                  <a:srgbClr val="231F20"/>
                </a:solidFill>
                <a:latin typeface="Montserrat Light"/>
              </a:rPr>
              <a:t>các</a:t>
            </a:r>
            <a:r>
              <a:rPr lang="en-US" sz="2910" spc="285" dirty="0">
                <a:solidFill>
                  <a:srgbClr val="231F20"/>
                </a:solidFill>
                <a:latin typeface="Montserrat Light"/>
              </a:rPr>
              <a:t> </a:t>
            </a:r>
            <a:r>
              <a:rPr lang="en-US" sz="2910" spc="285" dirty="0" err="1">
                <a:solidFill>
                  <a:srgbClr val="231F20"/>
                </a:solidFill>
                <a:latin typeface="Montserrat Light"/>
              </a:rPr>
              <a:t>nước</a:t>
            </a:r>
            <a:r>
              <a:rPr lang="en-US" sz="2910" spc="285" dirty="0">
                <a:solidFill>
                  <a:srgbClr val="231F20"/>
                </a:solidFill>
                <a:latin typeface="Montserrat Light"/>
              </a:rPr>
              <a:t> </a:t>
            </a:r>
            <a:r>
              <a:rPr lang="en-US" sz="2910" spc="285" dirty="0" err="1">
                <a:solidFill>
                  <a:srgbClr val="231F20"/>
                </a:solidFill>
                <a:latin typeface="Montserrat Light"/>
              </a:rPr>
              <a:t>có</a:t>
            </a:r>
            <a:r>
              <a:rPr lang="en-US" sz="2910" spc="285" dirty="0">
                <a:solidFill>
                  <a:srgbClr val="231F20"/>
                </a:solidFill>
                <a:latin typeface="Montserrat Light"/>
              </a:rPr>
              <a:t> </a:t>
            </a:r>
            <a:r>
              <a:rPr lang="en-US" sz="2910" spc="285" dirty="0" err="1">
                <a:solidFill>
                  <a:srgbClr val="231F20"/>
                </a:solidFill>
                <a:latin typeface="Montserrat Light Bold"/>
              </a:rPr>
              <a:t>điện</a:t>
            </a:r>
            <a:r>
              <a:rPr lang="en-US" sz="2910" spc="285" dirty="0">
                <a:solidFill>
                  <a:srgbClr val="231F20"/>
                </a:solidFill>
                <a:latin typeface="Montserrat Light Bold"/>
              </a:rPr>
              <a:t> </a:t>
            </a:r>
            <a:r>
              <a:rPr lang="en-US" sz="2910" spc="285" dirty="0" err="1">
                <a:solidFill>
                  <a:srgbClr val="231F20"/>
                </a:solidFill>
                <a:latin typeface="Montserrat Light Bold"/>
              </a:rPr>
              <a:t>tích</a:t>
            </a:r>
            <a:r>
              <a:rPr lang="en-US" sz="2910" spc="285" dirty="0">
                <a:solidFill>
                  <a:srgbClr val="231F20"/>
                </a:solidFill>
                <a:latin typeface="Montserrat Light Bold"/>
              </a:rPr>
              <a:t> </a:t>
            </a:r>
            <a:r>
              <a:rPr lang="en-US" sz="2910" spc="285" dirty="0" err="1">
                <a:solidFill>
                  <a:srgbClr val="231F20"/>
                </a:solidFill>
                <a:latin typeface="Montserrat Light Bold"/>
              </a:rPr>
              <a:t>nhỏ</a:t>
            </a:r>
            <a:r>
              <a:rPr lang="en-US" sz="2910" spc="285" dirty="0">
                <a:solidFill>
                  <a:srgbClr val="231F20"/>
                </a:solidFill>
                <a:latin typeface="Montserrat Light"/>
              </a:rPr>
              <a:t> (</a:t>
            </a:r>
            <a:r>
              <a:rPr lang="en-US" sz="2910" spc="285" dirty="0" err="1">
                <a:solidFill>
                  <a:srgbClr val="231F20"/>
                </a:solidFill>
                <a:latin typeface="Montserrat Light"/>
              </a:rPr>
              <a:t>ít</a:t>
            </a:r>
            <a:r>
              <a:rPr lang="en-US" sz="2910" spc="285" dirty="0">
                <a:solidFill>
                  <a:srgbClr val="231F20"/>
                </a:solidFill>
                <a:latin typeface="Montserrat Light"/>
              </a:rPr>
              <a:t> </a:t>
            </a:r>
            <a:r>
              <a:rPr lang="en-US" sz="2910" spc="285" dirty="0" err="1">
                <a:solidFill>
                  <a:srgbClr val="231F20"/>
                </a:solidFill>
                <a:latin typeface="Montserrat Light"/>
              </a:rPr>
              <a:t>số</a:t>
            </a:r>
            <a:r>
              <a:rPr lang="en-US" sz="2910" spc="285" dirty="0">
                <a:solidFill>
                  <a:srgbClr val="231F20"/>
                </a:solidFill>
                <a:latin typeface="Montserrat Light"/>
              </a:rPr>
              <a:t> </a:t>
            </a:r>
            <a:r>
              <a:rPr lang="en-US" sz="2910" spc="285" dirty="0" err="1">
                <a:solidFill>
                  <a:srgbClr val="231F20"/>
                </a:solidFill>
                <a:latin typeface="Montserrat Light"/>
              </a:rPr>
              <a:t>liệu</a:t>
            </a:r>
            <a:r>
              <a:rPr lang="en-US" sz="2910" spc="285" dirty="0">
                <a:solidFill>
                  <a:srgbClr val="231F20"/>
                </a:solidFill>
                <a:latin typeface="Montserrat Light"/>
              </a:rPr>
              <a:t> </a:t>
            </a:r>
            <a:r>
              <a:rPr lang="en-US" sz="2910" spc="285" dirty="0" err="1">
                <a:solidFill>
                  <a:srgbClr val="231F20"/>
                </a:solidFill>
                <a:latin typeface="Montserrat Light"/>
              </a:rPr>
              <a:t>đo</a:t>
            </a:r>
            <a:r>
              <a:rPr lang="en-US" sz="2910" spc="285" dirty="0">
                <a:solidFill>
                  <a:srgbClr val="231F20"/>
                </a:solidFill>
                <a:latin typeface="Montserrat Light"/>
              </a:rPr>
              <a:t> </a:t>
            </a:r>
            <a:r>
              <a:rPr lang="en-US" sz="2910" spc="285" dirty="0" err="1">
                <a:solidFill>
                  <a:srgbClr val="231F20"/>
                </a:solidFill>
                <a:latin typeface="Montserrat Light"/>
              </a:rPr>
              <a:t>đạc</a:t>
            </a:r>
            <a:r>
              <a:rPr lang="en-US" sz="2910" spc="285" dirty="0">
                <a:solidFill>
                  <a:srgbClr val="231F20"/>
                </a:solidFill>
                <a:latin typeface="Montserrat Light"/>
              </a:rPr>
              <a:t>)  </a:t>
            </a:r>
          </a:p>
          <a:p>
            <a:pPr marL="628355" lvl="1" indent="-314177" algn="just">
              <a:lnSpc>
                <a:spcPts val="4423"/>
              </a:lnSpc>
              <a:buFont typeface="Arial"/>
              <a:buChar char="•"/>
            </a:pPr>
            <a:r>
              <a:rPr lang="en-US" sz="2910" spc="285" dirty="0" err="1">
                <a:solidFill>
                  <a:srgbClr val="231F20"/>
                </a:solidFill>
                <a:latin typeface="Montserrat Light"/>
              </a:rPr>
              <a:t>Kết</a:t>
            </a:r>
            <a:r>
              <a:rPr lang="en-US" sz="2910" spc="285" dirty="0">
                <a:solidFill>
                  <a:srgbClr val="231F20"/>
                </a:solidFill>
                <a:latin typeface="Montserrat Light"/>
              </a:rPr>
              <a:t> </a:t>
            </a:r>
            <a:r>
              <a:rPr lang="en-US" sz="2910" spc="285" dirty="0" err="1">
                <a:solidFill>
                  <a:srgbClr val="231F20"/>
                </a:solidFill>
                <a:latin typeface="Montserrat Light"/>
              </a:rPr>
              <a:t>quả</a:t>
            </a:r>
            <a:r>
              <a:rPr lang="en-US" sz="2910" spc="285" dirty="0">
                <a:solidFill>
                  <a:srgbClr val="231F20"/>
                </a:solidFill>
                <a:latin typeface="Montserrat Light"/>
              </a:rPr>
              <a:t> </a:t>
            </a:r>
            <a:r>
              <a:rPr lang="en-US" sz="2910" spc="285" dirty="0" err="1">
                <a:solidFill>
                  <a:srgbClr val="231F20"/>
                </a:solidFill>
                <a:latin typeface="Montserrat Light"/>
              </a:rPr>
              <a:t>phân</a:t>
            </a:r>
            <a:r>
              <a:rPr lang="en-US" sz="2910" spc="285" dirty="0">
                <a:solidFill>
                  <a:srgbClr val="231F20"/>
                </a:solidFill>
                <a:latin typeface="Montserrat Light"/>
              </a:rPr>
              <a:t> </a:t>
            </a:r>
            <a:r>
              <a:rPr lang="en-US" sz="2910" spc="285" dirty="0" err="1">
                <a:solidFill>
                  <a:srgbClr val="231F20"/>
                </a:solidFill>
                <a:latin typeface="Montserrat Light"/>
              </a:rPr>
              <a:t>cụm</a:t>
            </a:r>
            <a:r>
              <a:rPr lang="en-US" sz="2910" spc="285" dirty="0">
                <a:solidFill>
                  <a:srgbClr val="231F20"/>
                </a:solidFill>
                <a:latin typeface="Montserrat Light"/>
              </a:rPr>
              <a:t> ở </a:t>
            </a:r>
            <a:r>
              <a:rPr lang="en-US" sz="2910" spc="285" dirty="0" err="1">
                <a:solidFill>
                  <a:srgbClr val="231F20"/>
                </a:solidFill>
                <a:latin typeface="Montserrat Light"/>
              </a:rPr>
              <a:t>cho</a:t>
            </a:r>
            <a:r>
              <a:rPr lang="en-US" sz="2910" spc="285" dirty="0">
                <a:solidFill>
                  <a:srgbClr val="231F20"/>
                </a:solidFill>
                <a:latin typeface="Montserrat Light"/>
              </a:rPr>
              <a:t> </a:t>
            </a:r>
            <a:r>
              <a:rPr lang="en-US" sz="2910" spc="285" dirty="0" err="1">
                <a:solidFill>
                  <a:srgbClr val="231F20"/>
                </a:solidFill>
                <a:latin typeface="Montserrat Light"/>
              </a:rPr>
              <a:t>thấy</a:t>
            </a:r>
            <a:r>
              <a:rPr lang="en-US" sz="2910" spc="285" dirty="0">
                <a:solidFill>
                  <a:srgbClr val="231F20"/>
                </a:solidFill>
                <a:latin typeface="Montserrat Light"/>
              </a:rPr>
              <a:t> </a:t>
            </a:r>
            <a:r>
              <a:rPr lang="en-US" sz="2910" spc="285" dirty="0" err="1">
                <a:solidFill>
                  <a:srgbClr val="231F20"/>
                </a:solidFill>
                <a:latin typeface="Montserrat Light"/>
              </a:rPr>
              <a:t>chỉ</a:t>
            </a:r>
            <a:r>
              <a:rPr lang="en-US" sz="2910" spc="285" dirty="0">
                <a:solidFill>
                  <a:srgbClr val="231F20"/>
                </a:solidFill>
                <a:latin typeface="Montserrat Light"/>
              </a:rPr>
              <a:t> </a:t>
            </a:r>
            <a:r>
              <a:rPr lang="en-US" sz="2910" spc="285" dirty="0" err="1">
                <a:solidFill>
                  <a:srgbClr val="231F20"/>
                </a:solidFill>
                <a:latin typeface="Montserrat Light"/>
              </a:rPr>
              <a:t>số</a:t>
            </a:r>
            <a:r>
              <a:rPr lang="en-US" sz="2910" spc="285" dirty="0">
                <a:solidFill>
                  <a:srgbClr val="231F20"/>
                </a:solidFill>
                <a:latin typeface="Montserrat Light"/>
              </a:rPr>
              <a:t> AQI ở </a:t>
            </a:r>
            <a:r>
              <a:rPr lang="en-US" sz="2910" spc="285" dirty="0" err="1">
                <a:solidFill>
                  <a:srgbClr val="231F20"/>
                </a:solidFill>
                <a:latin typeface="Montserrat Light"/>
              </a:rPr>
              <a:t>các</a:t>
            </a:r>
            <a:r>
              <a:rPr lang="en-US" sz="2910" spc="285" dirty="0">
                <a:solidFill>
                  <a:srgbClr val="231F20"/>
                </a:solidFill>
                <a:latin typeface="Montserrat Light"/>
              </a:rPr>
              <a:t> </a:t>
            </a:r>
            <a:r>
              <a:rPr lang="en-US" sz="2910" spc="285" dirty="0" err="1">
                <a:solidFill>
                  <a:srgbClr val="231F20"/>
                </a:solidFill>
                <a:latin typeface="Montserrat Light"/>
              </a:rPr>
              <a:t>nước</a:t>
            </a:r>
            <a:r>
              <a:rPr lang="en-US" sz="2910" spc="285" dirty="0">
                <a:solidFill>
                  <a:srgbClr val="231F20"/>
                </a:solidFill>
                <a:latin typeface="Montserrat Light"/>
              </a:rPr>
              <a:t> </a:t>
            </a:r>
            <a:r>
              <a:rPr lang="en-US" sz="2910" spc="285" dirty="0" err="1">
                <a:solidFill>
                  <a:srgbClr val="231F20"/>
                </a:solidFill>
                <a:latin typeface="Montserrat Light"/>
              </a:rPr>
              <a:t>phát</a:t>
            </a:r>
            <a:r>
              <a:rPr lang="en-US" sz="2910" spc="285" dirty="0">
                <a:solidFill>
                  <a:srgbClr val="231F20"/>
                </a:solidFill>
                <a:latin typeface="Montserrat Light"/>
              </a:rPr>
              <a:t> </a:t>
            </a:r>
            <a:r>
              <a:rPr lang="en-US" sz="2910" spc="285" dirty="0" err="1">
                <a:solidFill>
                  <a:srgbClr val="231F20"/>
                </a:solidFill>
                <a:latin typeface="Montserrat Light"/>
              </a:rPr>
              <a:t>triển</a:t>
            </a:r>
            <a:r>
              <a:rPr lang="en-US" sz="2910" spc="285" dirty="0">
                <a:solidFill>
                  <a:srgbClr val="231F20"/>
                </a:solidFill>
                <a:latin typeface="Montserrat Light"/>
              </a:rPr>
              <a:t> </a:t>
            </a:r>
            <a:r>
              <a:rPr lang="en-US" sz="2910" spc="285" dirty="0" err="1">
                <a:solidFill>
                  <a:srgbClr val="231F20"/>
                </a:solidFill>
                <a:latin typeface="Montserrat Light"/>
              </a:rPr>
              <a:t>thấp</a:t>
            </a:r>
            <a:r>
              <a:rPr lang="en-US" sz="2910" spc="285" dirty="0">
                <a:solidFill>
                  <a:srgbClr val="231F20"/>
                </a:solidFill>
                <a:latin typeface="Montserrat Light"/>
              </a:rPr>
              <a:t> </a:t>
            </a:r>
            <a:r>
              <a:rPr lang="en-US" sz="2910" spc="285" dirty="0" err="1">
                <a:solidFill>
                  <a:srgbClr val="231F20"/>
                </a:solidFill>
                <a:latin typeface="Montserrat Light"/>
              </a:rPr>
              <a:t>hơn</a:t>
            </a:r>
            <a:r>
              <a:rPr lang="en-US" sz="2910" spc="285" dirty="0">
                <a:solidFill>
                  <a:srgbClr val="231F20"/>
                </a:solidFill>
                <a:latin typeface="Montserrat Light"/>
              </a:rPr>
              <a:t> so </a:t>
            </a:r>
            <a:r>
              <a:rPr lang="en-US" sz="2910" spc="285" dirty="0" err="1">
                <a:solidFill>
                  <a:srgbClr val="231F20"/>
                </a:solidFill>
                <a:latin typeface="Montserrat Light"/>
              </a:rPr>
              <a:t>với</a:t>
            </a:r>
            <a:r>
              <a:rPr lang="en-US" sz="2910" spc="285" dirty="0">
                <a:solidFill>
                  <a:srgbClr val="231F20"/>
                </a:solidFill>
                <a:latin typeface="Montserrat Light"/>
              </a:rPr>
              <a:t> </a:t>
            </a:r>
            <a:r>
              <a:rPr lang="en-US" sz="2910" spc="285" dirty="0" err="1">
                <a:solidFill>
                  <a:srgbClr val="231F20"/>
                </a:solidFill>
                <a:latin typeface="Montserrat Light"/>
              </a:rPr>
              <a:t>phần</a:t>
            </a:r>
            <a:r>
              <a:rPr lang="en-US" sz="2910" spc="285" dirty="0">
                <a:solidFill>
                  <a:srgbClr val="231F20"/>
                </a:solidFill>
                <a:latin typeface="Montserrat Light"/>
              </a:rPr>
              <a:t> </a:t>
            </a:r>
            <a:r>
              <a:rPr lang="en-US" sz="2910" spc="285" dirty="0" err="1">
                <a:solidFill>
                  <a:srgbClr val="231F20"/>
                </a:solidFill>
                <a:latin typeface="Montserrat Light"/>
              </a:rPr>
              <a:t>còn</a:t>
            </a:r>
            <a:r>
              <a:rPr lang="en-US" sz="2910" spc="285" dirty="0">
                <a:solidFill>
                  <a:srgbClr val="231F20"/>
                </a:solidFill>
                <a:latin typeface="Montserrat Light"/>
              </a:rPr>
              <a:t> </a:t>
            </a:r>
            <a:r>
              <a:rPr lang="en-US" sz="2910" spc="285" dirty="0" err="1">
                <a:solidFill>
                  <a:srgbClr val="231F20"/>
                </a:solidFill>
                <a:latin typeface="Montserrat Light"/>
              </a:rPr>
              <a:t>lại</a:t>
            </a:r>
            <a:r>
              <a:rPr lang="en-US" sz="2910" spc="285" dirty="0">
                <a:solidFill>
                  <a:srgbClr val="231F20"/>
                </a:solidFill>
                <a:latin typeface="Montserrat Light"/>
              </a:rPr>
              <a:t> </a:t>
            </a:r>
            <a:r>
              <a:rPr lang="en-US" sz="2910" spc="285" dirty="0">
                <a:solidFill>
                  <a:srgbClr val="231F20"/>
                </a:solidFill>
                <a:latin typeface="Montserrat Light Bold"/>
              </a:rPr>
              <a:t>=&gt; </a:t>
            </a:r>
            <a:r>
              <a:rPr lang="en-US" sz="2910" spc="285" dirty="0" err="1">
                <a:solidFill>
                  <a:srgbClr val="231F20"/>
                </a:solidFill>
                <a:latin typeface="Montserrat Light Bold"/>
              </a:rPr>
              <a:t>Mô</a:t>
            </a:r>
            <a:r>
              <a:rPr lang="en-US" sz="2910" spc="285" dirty="0">
                <a:solidFill>
                  <a:srgbClr val="231F20"/>
                </a:solidFill>
                <a:latin typeface="Montserrat Light Bold"/>
              </a:rPr>
              <a:t> </a:t>
            </a:r>
            <a:r>
              <a:rPr lang="en-US" sz="2910" spc="285" dirty="0" err="1">
                <a:solidFill>
                  <a:srgbClr val="231F20"/>
                </a:solidFill>
                <a:latin typeface="Montserrat Light Bold"/>
              </a:rPr>
              <a:t>hình</a:t>
            </a:r>
            <a:r>
              <a:rPr lang="en-US" sz="2910" spc="285" dirty="0">
                <a:solidFill>
                  <a:srgbClr val="231F20"/>
                </a:solidFill>
                <a:latin typeface="Montserrat Light Bold"/>
              </a:rPr>
              <a:t> </a:t>
            </a:r>
            <a:r>
              <a:rPr lang="en-US" sz="2910" spc="285" dirty="0" err="1">
                <a:solidFill>
                  <a:srgbClr val="231F20"/>
                </a:solidFill>
                <a:latin typeface="Montserrat Light Bold"/>
              </a:rPr>
              <a:t>phân</a:t>
            </a:r>
            <a:r>
              <a:rPr lang="en-US" sz="2910" spc="285" dirty="0">
                <a:solidFill>
                  <a:srgbClr val="231F20"/>
                </a:solidFill>
                <a:latin typeface="Montserrat Light Bold"/>
              </a:rPr>
              <a:t> </a:t>
            </a:r>
            <a:r>
              <a:rPr lang="en-US" sz="2910" spc="285" dirty="0" err="1">
                <a:solidFill>
                  <a:srgbClr val="231F20"/>
                </a:solidFill>
                <a:latin typeface="Montserrat Light Bold"/>
              </a:rPr>
              <a:t>loại</a:t>
            </a:r>
            <a:r>
              <a:rPr lang="en-US" sz="2910" spc="285" dirty="0">
                <a:solidFill>
                  <a:srgbClr val="231F20"/>
                </a:solidFill>
                <a:latin typeface="Montserrat Light Bold"/>
              </a:rPr>
              <a:t> </a:t>
            </a:r>
            <a:r>
              <a:rPr lang="en-US" sz="2910" spc="285" dirty="0" err="1">
                <a:solidFill>
                  <a:srgbClr val="231F20"/>
                </a:solidFill>
                <a:latin typeface="Montserrat Light Bold"/>
              </a:rPr>
              <a:t>đáng</a:t>
            </a:r>
            <a:r>
              <a:rPr lang="en-US" sz="2910" spc="285" dirty="0">
                <a:solidFill>
                  <a:srgbClr val="231F20"/>
                </a:solidFill>
                <a:latin typeface="Montserrat Light Bold"/>
              </a:rPr>
              <a:t> tin </a:t>
            </a:r>
            <a:r>
              <a:rPr lang="en-US" sz="2910" spc="285" dirty="0" err="1">
                <a:solidFill>
                  <a:srgbClr val="231F20"/>
                </a:solidFill>
                <a:latin typeface="Montserrat Light Bold"/>
              </a:rPr>
              <a:t>cậy</a:t>
            </a:r>
            <a:endParaRPr lang="en-US" sz="2910" spc="285" dirty="0">
              <a:solidFill>
                <a:srgbClr val="231F20"/>
              </a:solidFill>
              <a:latin typeface="Montserrat Light Bold"/>
            </a:endParaRPr>
          </a:p>
          <a:p>
            <a:pPr marL="628355" lvl="1" indent="-314177" algn="just">
              <a:lnSpc>
                <a:spcPts val="4423"/>
              </a:lnSpc>
              <a:buFont typeface="Arial"/>
              <a:buChar char="•"/>
            </a:pPr>
            <a:r>
              <a:rPr lang="en-US" sz="2910" spc="285" dirty="0" err="1">
                <a:solidFill>
                  <a:srgbClr val="231F20"/>
                </a:solidFill>
                <a:latin typeface="Montserrat Light Bold"/>
              </a:rPr>
              <a:t>Chỉ</a:t>
            </a:r>
            <a:r>
              <a:rPr lang="en-US" sz="2910" spc="285" dirty="0">
                <a:solidFill>
                  <a:srgbClr val="231F20"/>
                </a:solidFill>
                <a:latin typeface="Montserrat Light Bold"/>
              </a:rPr>
              <a:t> </a:t>
            </a:r>
            <a:r>
              <a:rPr lang="en-US" sz="2910" spc="285" dirty="0" err="1">
                <a:solidFill>
                  <a:srgbClr val="231F20"/>
                </a:solidFill>
                <a:latin typeface="Montserrat Light Bold"/>
              </a:rPr>
              <a:t>số</a:t>
            </a:r>
            <a:r>
              <a:rPr lang="en-US" sz="2910" spc="285" dirty="0">
                <a:solidFill>
                  <a:srgbClr val="231F20"/>
                </a:solidFill>
                <a:latin typeface="Montserrat Light Bold"/>
              </a:rPr>
              <a:t> AQI </a:t>
            </a:r>
            <a:r>
              <a:rPr lang="en-US" sz="2910" spc="285" dirty="0" err="1">
                <a:solidFill>
                  <a:srgbClr val="231F20"/>
                </a:solidFill>
                <a:latin typeface="Montserrat Light Bold"/>
              </a:rPr>
              <a:t>phụ</a:t>
            </a:r>
            <a:r>
              <a:rPr lang="en-US" sz="2910" spc="285" dirty="0">
                <a:solidFill>
                  <a:srgbClr val="231F20"/>
                </a:solidFill>
                <a:latin typeface="Montserrat Light Bold"/>
              </a:rPr>
              <a:t> </a:t>
            </a:r>
            <a:r>
              <a:rPr lang="en-US" sz="2910" spc="285" dirty="0" err="1">
                <a:solidFill>
                  <a:srgbClr val="231F20"/>
                </a:solidFill>
                <a:latin typeface="Montserrat Light Bold"/>
              </a:rPr>
              <a:t>thuộ</a:t>
            </a:r>
            <a:r>
              <a:rPr lang="en-US" sz="2910" spc="285" dirty="0" err="1">
                <a:solidFill>
                  <a:srgbClr val="231F20"/>
                </a:solidFill>
                <a:latin typeface="Montserrat Light"/>
              </a:rPr>
              <a:t>c</a:t>
            </a:r>
            <a:r>
              <a:rPr lang="en-US" sz="2910" spc="285" dirty="0">
                <a:solidFill>
                  <a:srgbClr val="231F20"/>
                </a:solidFill>
                <a:latin typeface="Montserrat Light"/>
              </a:rPr>
              <a:t> </a:t>
            </a:r>
            <a:r>
              <a:rPr lang="en-US" sz="2910" spc="285" dirty="0" err="1">
                <a:solidFill>
                  <a:srgbClr val="231F20"/>
                </a:solidFill>
                <a:latin typeface="Montserrat Light"/>
              </a:rPr>
              <a:t>nhiều</a:t>
            </a:r>
            <a:r>
              <a:rPr lang="en-US" sz="2910" spc="285" dirty="0">
                <a:solidFill>
                  <a:srgbClr val="231F20"/>
                </a:solidFill>
                <a:latin typeface="Montserrat Light"/>
              </a:rPr>
              <a:t> </a:t>
            </a:r>
            <a:r>
              <a:rPr lang="en-US" sz="2910" spc="285" dirty="0" err="1">
                <a:solidFill>
                  <a:srgbClr val="231F20"/>
                </a:solidFill>
                <a:latin typeface="Montserrat Light"/>
              </a:rPr>
              <a:t>vào</a:t>
            </a:r>
            <a:r>
              <a:rPr lang="en-US" sz="2910" spc="285" dirty="0">
                <a:solidFill>
                  <a:srgbClr val="231F20"/>
                </a:solidFill>
                <a:latin typeface="Montserrat Light"/>
              </a:rPr>
              <a:t> </a:t>
            </a:r>
            <a:r>
              <a:rPr lang="en-US" sz="2910" spc="285" dirty="0" err="1">
                <a:solidFill>
                  <a:srgbClr val="231F20"/>
                </a:solidFill>
                <a:latin typeface="Montserrat Light"/>
              </a:rPr>
              <a:t>chỉ</a:t>
            </a:r>
            <a:r>
              <a:rPr lang="en-US" sz="2910" spc="285" dirty="0">
                <a:solidFill>
                  <a:srgbClr val="231F20"/>
                </a:solidFill>
                <a:latin typeface="Montserrat Light"/>
              </a:rPr>
              <a:t> </a:t>
            </a:r>
            <a:r>
              <a:rPr lang="en-US" sz="2910" spc="285" dirty="0" err="1">
                <a:solidFill>
                  <a:srgbClr val="231F20"/>
                </a:solidFill>
                <a:latin typeface="Montserrat Light"/>
              </a:rPr>
              <a:t>số</a:t>
            </a:r>
            <a:r>
              <a:rPr lang="en-US" sz="2910" spc="285" dirty="0">
                <a:solidFill>
                  <a:srgbClr val="231F20"/>
                </a:solidFill>
                <a:latin typeface="Montserrat Light"/>
              </a:rPr>
              <a:t> </a:t>
            </a:r>
            <a:r>
              <a:rPr lang="en-US" sz="2910" spc="285" dirty="0" err="1">
                <a:solidFill>
                  <a:srgbClr val="231F20"/>
                </a:solidFill>
                <a:latin typeface="Montserrat Light"/>
              </a:rPr>
              <a:t>độc</a:t>
            </a:r>
            <a:r>
              <a:rPr lang="en-US" sz="2910" spc="285" dirty="0">
                <a:solidFill>
                  <a:srgbClr val="231F20"/>
                </a:solidFill>
                <a:latin typeface="Montserrat Light"/>
              </a:rPr>
              <a:t> </a:t>
            </a:r>
            <a:r>
              <a:rPr lang="en-US" sz="2910" spc="285" dirty="0" err="1">
                <a:solidFill>
                  <a:srgbClr val="231F20"/>
                </a:solidFill>
                <a:latin typeface="Montserrat Light"/>
              </a:rPr>
              <a:t>lập</a:t>
            </a:r>
            <a:r>
              <a:rPr lang="en-US" sz="2910" spc="285" dirty="0">
                <a:solidFill>
                  <a:srgbClr val="231F20"/>
                </a:solidFill>
                <a:latin typeface="Montserrat Light"/>
              </a:rPr>
              <a:t> </a:t>
            </a:r>
            <a:r>
              <a:rPr lang="en-US" sz="2910" spc="285" dirty="0">
                <a:solidFill>
                  <a:srgbClr val="231F20"/>
                </a:solidFill>
                <a:latin typeface="Montserrat Light Bold"/>
              </a:rPr>
              <a:t>AQI PM 2.5</a:t>
            </a:r>
            <a:r>
              <a:rPr lang="en-US" sz="2910" spc="285" dirty="0">
                <a:solidFill>
                  <a:srgbClr val="231F20"/>
                </a:solidFill>
                <a:latin typeface="Montserrat Light"/>
              </a:rPr>
              <a:t> </a:t>
            </a:r>
            <a:r>
              <a:rPr lang="en-US" sz="2910" spc="285" dirty="0" err="1">
                <a:solidFill>
                  <a:srgbClr val="231F20"/>
                </a:solidFill>
                <a:latin typeface="Montserrat Light"/>
              </a:rPr>
              <a:t>hơn</a:t>
            </a:r>
            <a:r>
              <a:rPr lang="en-US" sz="2910" spc="285" dirty="0">
                <a:solidFill>
                  <a:srgbClr val="231F20"/>
                </a:solidFill>
                <a:latin typeface="Montserrat Light"/>
              </a:rPr>
              <a:t> </a:t>
            </a:r>
            <a:r>
              <a:rPr lang="en-US" sz="2910" spc="285" dirty="0" err="1">
                <a:solidFill>
                  <a:srgbClr val="231F20"/>
                </a:solidFill>
                <a:latin typeface="Montserrat Light"/>
              </a:rPr>
              <a:t>là</a:t>
            </a:r>
            <a:r>
              <a:rPr lang="en-US" sz="2910" spc="285" dirty="0">
                <a:solidFill>
                  <a:srgbClr val="231F20"/>
                </a:solidFill>
                <a:latin typeface="Montserrat Light"/>
              </a:rPr>
              <a:t> </a:t>
            </a:r>
            <a:r>
              <a:rPr lang="en-US" sz="2910" spc="285" dirty="0" err="1">
                <a:solidFill>
                  <a:srgbClr val="231F20"/>
                </a:solidFill>
                <a:latin typeface="Montserrat Light"/>
              </a:rPr>
              <a:t>các</a:t>
            </a:r>
            <a:r>
              <a:rPr lang="en-US" sz="2910" spc="285" dirty="0">
                <a:solidFill>
                  <a:srgbClr val="231F20"/>
                </a:solidFill>
                <a:latin typeface="Montserrat Light"/>
              </a:rPr>
              <a:t> </a:t>
            </a:r>
            <a:r>
              <a:rPr lang="en-US" sz="2910" spc="285" dirty="0" err="1">
                <a:solidFill>
                  <a:srgbClr val="231F20"/>
                </a:solidFill>
                <a:latin typeface="Montserrat Light"/>
              </a:rPr>
              <a:t>chỉ</a:t>
            </a:r>
            <a:r>
              <a:rPr lang="en-US" sz="2910" spc="285" dirty="0">
                <a:solidFill>
                  <a:srgbClr val="231F20"/>
                </a:solidFill>
                <a:latin typeface="Montserrat Light"/>
              </a:rPr>
              <a:t> </a:t>
            </a:r>
            <a:r>
              <a:rPr lang="en-US" sz="2910" spc="285" dirty="0" err="1">
                <a:solidFill>
                  <a:srgbClr val="231F20"/>
                </a:solidFill>
                <a:latin typeface="Montserrat Light"/>
              </a:rPr>
              <a:t>số</a:t>
            </a:r>
            <a:r>
              <a:rPr lang="en-US" sz="2910" spc="285" dirty="0">
                <a:solidFill>
                  <a:srgbClr val="231F20"/>
                </a:solidFill>
                <a:latin typeface="Montserrat Light"/>
              </a:rPr>
              <a:t> </a:t>
            </a:r>
            <a:r>
              <a:rPr lang="en-US" sz="2910" spc="285" dirty="0" err="1">
                <a:solidFill>
                  <a:srgbClr val="231F20"/>
                </a:solidFill>
                <a:latin typeface="Montserrat Light"/>
              </a:rPr>
              <a:t>độc</a:t>
            </a:r>
            <a:r>
              <a:rPr lang="en-US" sz="2910" spc="285" dirty="0">
                <a:solidFill>
                  <a:srgbClr val="231F20"/>
                </a:solidFill>
                <a:latin typeface="Montserrat Light"/>
              </a:rPr>
              <a:t> </a:t>
            </a:r>
            <a:r>
              <a:rPr lang="en-US" sz="2910" spc="285" dirty="0" err="1">
                <a:solidFill>
                  <a:srgbClr val="231F20"/>
                </a:solidFill>
                <a:latin typeface="Montserrat Light"/>
              </a:rPr>
              <a:t>lập</a:t>
            </a:r>
            <a:r>
              <a:rPr lang="en-US" sz="2910" spc="285" dirty="0">
                <a:solidFill>
                  <a:srgbClr val="231F20"/>
                </a:solidFill>
                <a:latin typeface="Montserrat Light"/>
              </a:rPr>
              <a:t> </a:t>
            </a:r>
            <a:r>
              <a:rPr lang="en-US" sz="2910" spc="285" dirty="0" err="1">
                <a:solidFill>
                  <a:srgbClr val="231F20"/>
                </a:solidFill>
                <a:latin typeface="Montserrat Light"/>
              </a:rPr>
              <a:t>còn</a:t>
            </a:r>
            <a:r>
              <a:rPr lang="en-US" sz="2910" spc="285" dirty="0">
                <a:solidFill>
                  <a:srgbClr val="231F20"/>
                </a:solidFill>
                <a:latin typeface="Montserrat Light"/>
              </a:rPr>
              <a:t> </a:t>
            </a:r>
            <a:r>
              <a:rPr lang="en-US" sz="2910" spc="285" dirty="0" err="1">
                <a:solidFill>
                  <a:srgbClr val="231F20"/>
                </a:solidFill>
                <a:latin typeface="Montserrat Light"/>
              </a:rPr>
              <a:t>lại</a:t>
            </a:r>
            <a:r>
              <a:rPr lang="en-US" sz="2910" spc="285" dirty="0">
                <a:solidFill>
                  <a:srgbClr val="231F20"/>
                </a:solidFill>
                <a:latin typeface="Montserrat Light"/>
              </a:rPr>
              <a:t> (Ozone, CO, NO2).</a:t>
            </a:r>
          </a:p>
          <a:p>
            <a:pPr marL="628355" lvl="1" indent="-314177" algn="just">
              <a:lnSpc>
                <a:spcPts val="4423"/>
              </a:lnSpc>
              <a:buFont typeface="Arial"/>
              <a:buChar char="•"/>
            </a:pPr>
            <a:r>
              <a:rPr lang="en-US" sz="2910" spc="285" dirty="0">
                <a:solidFill>
                  <a:srgbClr val="231F20"/>
                </a:solidFill>
                <a:latin typeface="Montserrat Light Bold"/>
              </a:rPr>
              <a:t> </a:t>
            </a:r>
            <a:r>
              <a:rPr lang="en-US" sz="2910" spc="285" dirty="0" err="1">
                <a:solidFill>
                  <a:srgbClr val="231F20"/>
                </a:solidFill>
                <a:latin typeface="Montserrat Light Bold"/>
              </a:rPr>
              <a:t>Cần</a:t>
            </a:r>
            <a:r>
              <a:rPr lang="en-US" sz="2910" spc="285" dirty="0">
                <a:solidFill>
                  <a:srgbClr val="231F20"/>
                </a:solidFill>
                <a:latin typeface="Montserrat Light Bold"/>
              </a:rPr>
              <a:t> </a:t>
            </a:r>
            <a:r>
              <a:rPr lang="en-US" sz="2910" spc="285" dirty="0" err="1">
                <a:solidFill>
                  <a:srgbClr val="231F20"/>
                </a:solidFill>
                <a:latin typeface="Montserrat Light Bold"/>
              </a:rPr>
              <a:t>chú</a:t>
            </a:r>
            <a:r>
              <a:rPr lang="en-US" sz="2910" spc="285" dirty="0">
                <a:solidFill>
                  <a:srgbClr val="231F20"/>
                </a:solidFill>
                <a:latin typeface="Montserrat Light Bold"/>
              </a:rPr>
              <a:t> ý </a:t>
            </a:r>
            <a:r>
              <a:rPr lang="en-US" sz="2910" spc="285" dirty="0" err="1">
                <a:solidFill>
                  <a:srgbClr val="231F20"/>
                </a:solidFill>
                <a:latin typeface="Montserrat Light Bold"/>
              </a:rPr>
              <a:t>đặc</a:t>
            </a:r>
            <a:r>
              <a:rPr lang="en-US" sz="2910" spc="285" dirty="0">
                <a:solidFill>
                  <a:srgbClr val="231F20"/>
                </a:solidFill>
                <a:latin typeface="Montserrat Light Bold"/>
              </a:rPr>
              <a:t> </a:t>
            </a:r>
            <a:r>
              <a:rPr lang="en-US" sz="2910" spc="285" dirty="0" err="1">
                <a:solidFill>
                  <a:srgbClr val="231F20"/>
                </a:solidFill>
                <a:latin typeface="Montserrat Light Bold"/>
              </a:rPr>
              <a:t>biệt</a:t>
            </a:r>
            <a:r>
              <a:rPr lang="en-US" sz="2910" spc="285" dirty="0">
                <a:solidFill>
                  <a:srgbClr val="231F20"/>
                </a:solidFill>
                <a:latin typeface="Montserrat Light"/>
              </a:rPr>
              <a:t> ở </a:t>
            </a:r>
            <a:r>
              <a:rPr lang="en-US" sz="2910" spc="285" dirty="0" err="1">
                <a:solidFill>
                  <a:srgbClr val="231F20"/>
                </a:solidFill>
                <a:latin typeface="Montserrat Light"/>
              </a:rPr>
              <a:t>các</a:t>
            </a:r>
            <a:r>
              <a:rPr lang="en-US" sz="2910" spc="285" dirty="0">
                <a:solidFill>
                  <a:srgbClr val="231F20"/>
                </a:solidFill>
                <a:latin typeface="Montserrat Light"/>
              </a:rPr>
              <a:t> </a:t>
            </a:r>
            <a:r>
              <a:rPr lang="en-US" sz="2910" spc="285" dirty="0" err="1">
                <a:solidFill>
                  <a:srgbClr val="231F20"/>
                </a:solidFill>
                <a:latin typeface="Montserrat Light"/>
              </a:rPr>
              <a:t>nước</a:t>
            </a:r>
            <a:r>
              <a:rPr lang="en-US" sz="2910" spc="285" dirty="0">
                <a:solidFill>
                  <a:srgbClr val="231F20"/>
                </a:solidFill>
                <a:latin typeface="Montserrat Light Bold"/>
              </a:rPr>
              <a:t> </a:t>
            </a:r>
            <a:r>
              <a:rPr lang="en-US" sz="2910" spc="285" dirty="0" err="1">
                <a:solidFill>
                  <a:srgbClr val="231F20"/>
                </a:solidFill>
                <a:latin typeface="Montserrat Light Bold"/>
              </a:rPr>
              <a:t>Đông</a:t>
            </a:r>
            <a:r>
              <a:rPr lang="en-US" sz="2910" spc="285" dirty="0">
                <a:solidFill>
                  <a:srgbClr val="231F20"/>
                </a:solidFill>
                <a:latin typeface="Montserrat Light Bold"/>
              </a:rPr>
              <a:t> Nam Á </a:t>
            </a:r>
            <a:r>
              <a:rPr lang="en-US" sz="2910" spc="285" dirty="0" err="1">
                <a:solidFill>
                  <a:srgbClr val="231F20"/>
                </a:solidFill>
                <a:latin typeface="Montserrat Light Bold"/>
              </a:rPr>
              <a:t>và</a:t>
            </a:r>
            <a:r>
              <a:rPr lang="en-US" sz="2910" spc="285" dirty="0">
                <a:solidFill>
                  <a:srgbClr val="231F20"/>
                </a:solidFill>
                <a:latin typeface="Montserrat Light Bold"/>
              </a:rPr>
              <a:t> </a:t>
            </a:r>
            <a:r>
              <a:rPr lang="en-US" sz="2910" spc="285" dirty="0" err="1">
                <a:solidFill>
                  <a:srgbClr val="231F20"/>
                </a:solidFill>
                <a:latin typeface="Montserrat Light Bold"/>
              </a:rPr>
              <a:t>Ấn</a:t>
            </a:r>
            <a:r>
              <a:rPr lang="en-US" sz="2910" spc="285" dirty="0">
                <a:solidFill>
                  <a:srgbClr val="231F20"/>
                </a:solidFill>
                <a:latin typeface="Montserrat Light Bold"/>
              </a:rPr>
              <a:t> </a:t>
            </a:r>
            <a:r>
              <a:rPr lang="en-US" sz="2910" spc="285" dirty="0" err="1">
                <a:solidFill>
                  <a:srgbClr val="231F20"/>
                </a:solidFill>
                <a:latin typeface="Montserrat Light Bold"/>
              </a:rPr>
              <a:t>Độ</a:t>
            </a:r>
            <a:r>
              <a:rPr lang="en-US" sz="2910" spc="285" dirty="0">
                <a:solidFill>
                  <a:srgbClr val="231F20"/>
                </a:solidFill>
                <a:latin typeface="Montserrat Light"/>
              </a:rPr>
              <a:t> </a:t>
            </a:r>
            <a:r>
              <a:rPr lang="en-US" sz="2910" spc="285" dirty="0" err="1">
                <a:solidFill>
                  <a:srgbClr val="231F20"/>
                </a:solidFill>
                <a:latin typeface="Montserrat Light"/>
              </a:rPr>
              <a:t>vì</a:t>
            </a:r>
            <a:r>
              <a:rPr lang="en-US" sz="2910" spc="285" dirty="0">
                <a:solidFill>
                  <a:srgbClr val="231F20"/>
                </a:solidFill>
                <a:latin typeface="Montserrat Light"/>
              </a:rPr>
              <a:t> </a:t>
            </a:r>
            <a:r>
              <a:rPr lang="en-US" sz="2910" spc="285" dirty="0" err="1">
                <a:solidFill>
                  <a:srgbClr val="231F20"/>
                </a:solidFill>
                <a:latin typeface="Montserrat Light"/>
              </a:rPr>
              <a:t>có</a:t>
            </a:r>
            <a:r>
              <a:rPr lang="en-US" sz="2910" spc="285" dirty="0">
                <a:solidFill>
                  <a:srgbClr val="231F20"/>
                </a:solidFill>
                <a:latin typeface="Montserrat Light"/>
              </a:rPr>
              <a:t> </a:t>
            </a:r>
            <a:r>
              <a:rPr lang="en-US" sz="2910" spc="285" dirty="0" err="1">
                <a:solidFill>
                  <a:srgbClr val="231F20"/>
                </a:solidFill>
                <a:latin typeface="Montserrat Light"/>
              </a:rPr>
              <a:t>chỉ</a:t>
            </a:r>
            <a:r>
              <a:rPr lang="en-US" sz="2910" spc="285" dirty="0">
                <a:solidFill>
                  <a:srgbClr val="231F20"/>
                </a:solidFill>
                <a:latin typeface="Montserrat Light"/>
              </a:rPr>
              <a:t> </a:t>
            </a:r>
            <a:r>
              <a:rPr lang="en-US" sz="2910" spc="285" dirty="0" err="1">
                <a:solidFill>
                  <a:srgbClr val="231F20"/>
                </a:solidFill>
                <a:latin typeface="Montserrat Light"/>
              </a:rPr>
              <a:t>số</a:t>
            </a:r>
            <a:r>
              <a:rPr lang="en-US" sz="2910" spc="285" dirty="0">
                <a:solidFill>
                  <a:srgbClr val="231F20"/>
                </a:solidFill>
                <a:latin typeface="Montserrat Light"/>
              </a:rPr>
              <a:t> AQI </a:t>
            </a:r>
            <a:r>
              <a:rPr lang="en-US" sz="2910" spc="285" dirty="0" err="1">
                <a:solidFill>
                  <a:srgbClr val="231F20"/>
                </a:solidFill>
                <a:latin typeface="Montserrat Light"/>
              </a:rPr>
              <a:t>cao</a:t>
            </a:r>
            <a:r>
              <a:rPr lang="en-US" sz="2910" spc="285" dirty="0">
                <a:solidFill>
                  <a:srgbClr val="231F20"/>
                </a:solidFill>
                <a:latin typeface="Montserrat Light"/>
              </a:rPr>
              <a:t> </a:t>
            </a:r>
            <a:r>
              <a:rPr lang="en-US" sz="2910" spc="285" dirty="0" err="1">
                <a:solidFill>
                  <a:srgbClr val="231F20"/>
                </a:solidFill>
                <a:latin typeface="Montserrat Light"/>
              </a:rPr>
              <a:t>bất</a:t>
            </a:r>
            <a:r>
              <a:rPr lang="en-US" sz="2910" spc="285" dirty="0">
                <a:solidFill>
                  <a:srgbClr val="231F20"/>
                </a:solidFill>
                <a:latin typeface="Montserrat Light"/>
              </a:rPr>
              <a:t> </a:t>
            </a:r>
            <a:r>
              <a:rPr lang="en-US" sz="2910" spc="285" dirty="0" err="1">
                <a:solidFill>
                  <a:srgbClr val="231F20"/>
                </a:solidFill>
                <a:latin typeface="Montserrat Light"/>
              </a:rPr>
              <a:t>thường</a:t>
            </a:r>
            <a:r>
              <a:rPr lang="en-US" sz="2910" spc="285" dirty="0">
                <a:solidFill>
                  <a:srgbClr val="231F20"/>
                </a:solidFill>
                <a:latin typeface="Montserrat Light"/>
              </a:rPr>
              <a:t> (</a:t>
            </a:r>
            <a:r>
              <a:rPr lang="en-US" sz="2910" spc="285" dirty="0" err="1">
                <a:solidFill>
                  <a:srgbClr val="231F20"/>
                </a:solidFill>
                <a:latin typeface="Montserrat Light"/>
              </a:rPr>
              <a:t>gấp</a:t>
            </a:r>
            <a:r>
              <a:rPr lang="en-US" sz="2910" spc="285" dirty="0">
                <a:solidFill>
                  <a:srgbClr val="231F20"/>
                </a:solidFill>
                <a:latin typeface="Montserrat Light"/>
              </a:rPr>
              <a:t> </a:t>
            </a:r>
            <a:r>
              <a:rPr lang="en-US" sz="2910" spc="285" dirty="0" err="1">
                <a:solidFill>
                  <a:srgbClr val="231F20"/>
                </a:solidFill>
                <a:latin typeface="Montserrat Light"/>
              </a:rPr>
              <a:t>nhiều</a:t>
            </a:r>
            <a:r>
              <a:rPr lang="en-US" sz="2910" spc="285" dirty="0">
                <a:solidFill>
                  <a:srgbClr val="231F20"/>
                </a:solidFill>
                <a:latin typeface="Montserrat Light"/>
              </a:rPr>
              <a:t> </a:t>
            </a:r>
            <a:r>
              <a:rPr lang="en-US" sz="2910" spc="285" dirty="0" err="1">
                <a:solidFill>
                  <a:srgbClr val="231F20"/>
                </a:solidFill>
                <a:latin typeface="Montserrat Light"/>
              </a:rPr>
              <a:t>lần</a:t>
            </a:r>
            <a:r>
              <a:rPr lang="en-US" sz="2910" spc="285" dirty="0">
                <a:solidFill>
                  <a:srgbClr val="231F20"/>
                </a:solidFill>
                <a:latin typeface="Montserrat Light"/>
              </a:rPr>
              <a:t> </a:t>
            </a:r>
            <a:r>
              <a:rPr lang="en-US" sz="2910" spc="285" dirty="0" err="1">
                <a:solidFill>
                  <a:srgbClr val="231F20"/>
                </a:solidFill>
                <a:latin typeface="Montserrat Light"/>
              </a:rPr>
              <a:t>các</a:t>
            </a:r>
            <a:r>
              <a:rPr lang="en-US" sz="2910" spc="285" dirty="0">
                <a:solidFill>
                  <a:srgbClr val="231F20"/>
                </a:solidFill>
                <a:latin typeface="Montserrat Light"/>
              </a:rPr>
              <a:t> </a:t>
            </a:r>
            <a:r>
              <a:rPr lang="en-US" sz="2910" spc="285" dirty="0" err="1">
                <a:solidFill>
                  <a:srgbClr val="231F20"/>
                </a:solidFill>
                <a:latin typeface="Montserrat Light"/>
              </a:rPr>
              <a:t>khu</a:t>
            </a:r>
            <a:r>
              <a:rPr lang="en-US" sz="2910" spc="285" dirty="0">
                <a:solidFill>
                  <a:srgbClr val="231F20"/>
                </a:solidFill>
                <a:latin typeface="Montserrat Light"/>
              </a:rPr>
              <a:t> </a:t>
            </a:r>
            <a:r>
              <a:rPr lang="en-US" sz="2910" spc="285" dirty="0" err="1">
                <a:solidFill>
                  <a:srgbClr val="231F20"/>
                </a:solidFill>
                <a:latin typeface="Montserrat Light"/>
              </a:rPr>
              <a:t>vực</a:t>
            </a:r>
            <a:r>
              <a:rPr lang="en-US" sz="2910" spc="285" dirty="0">
                <a:solidFill>
                  <a:srgbClr val="231F20"/>
                </a:solidFill>
                <a:latin typeface="Montserrat Light"/>
              </a:rPr>
              <a:t> </a:t>
            </a:r>
            <a:r>
              <a:rPr lang="en-US" sz="2910" spc="285" dirty="0" err="1">
                <a:solidFill>
                  <a:srgbClr val="231F20"/>
                </a:solidFill>
                <a:latin typeface="Montserrat Light"/>
              </a:rPr>
              <a:t>lân</a:t>
            </a:r>
            <a:r>
              <a:rPr lang="en-US" sz="2910" spc="285" dirty="0">
                <a:solidFill>
                  <a:srgbClr val="231F20"/>
                </a:solidFill>
                <a:latin typeface="Montserrat Light"/>
              </a:rPr>
              <a:t> </a:t>
            </a:r>
            <a:r>
              <a:rPr lang="en-US" sz="2910" spc="285" dirty="0" err="1">
                <a:solidFill>
                  <a:srgbClr val="231F20"/>
                </a:solidFill>
                <a:latin typeface="Montserrat Light"/>
              </a:rPr>
              <a:t>cận</a:t>
            </a:r>
            <a:r>
              <a:rPr lang="en-US" sz="2910" spc="285" dirty="0">
                <a:solidFill>
                  <a:srgbClr val="231F20"/>
                </a:solidFill>
                <a:latin typeface="Montserrat Light"/>
              </a:rPr>
              <a:t>).</a:t>
            </a:r>
          </a:p>
          <a:p>
            <a:pPr algn="just">
              <a:lnSpc>
                <a:spcPts val="4423"/>
              </a:lnSpc>
            </a:pPr>
            <a:endParaRPr lang="en-US" sz="2910" spc="285" dirty="0">
              <a:solidFill>
                <a:srgbClr val="231F20"/>
              </a:solidFill>
              <a:latin typeface="Montserrat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1111" b="-61111"/>
            </a:stretch>
          </a:blipFill>
        </p:spPr>
      </p:sp>
      <p:grpSp>
        <p:nvGrpSpPr>
          <p:cNvPr id="3" name="Group 3"/>
          <p:cNvGrpSpPr/>
          <p:nvPr/>
        </p:nvGrpSpPr>
        <p:grpSpPr>
          <a:xfrm>
            <a:off x="785812" y="360596"/>
            <a:ext cx="16993033" cy="9521158"/>
            <a:chOff x="0" y="0"/>
            <a:chExt cx="4475531" cy="2507630"/>
          </a:xfrm>
        </p:grpSpPr>
        <p:sp>
          <p:nvSpPr>
            <p:cNvPr id="4" name="Freeform 4"/>
            <p:cNvSpPr/>
            <p:nvPr/>
          </p:nvSpPr>
          <p:spPr>
            <a:xfrm>
              <a:off x="0" y="0"/>
              <a:ext cx="4475531" cy="2507630"/>
            </a:xfrm>
            <a:custGeom>
              <a:avLst/>
              <a:gdLst/>
              <a:ahLst/>
              <a:cxnLst/>
              <a:rect l="l" t="t" r="r" b="b"/>
              <a:pathLst>
                <a:path w="4475531" h="2507630">
                  <a:moveTo>
                    <a:pt x="11390" y="0"/>
                  </a:moveTo>
                  <a:lnTo>
                    <a:pt x="4464141" y="0"/>
                  </a:lnTo>
                  <a:cubicBezTo>
                    <a:pt x="4470432" y="0"/>
                    <a:pt x="4475531" y="5099"/>
                    <a:pt x="4475531" y="11390"/>
                  </a:cubicBezTo>
                  <a:lnTo>
                    <a:pt x="4475531" y="2496240"/>
                  </a:lnTo>
                  <a:cubicBezTo>
                    <a:pt x="4475531" y="2502531"/>
                    <a:pt x="4470432" y="2507630"/>
                    <a:pt x="4464141" y="2507630"/>
                  </a:cubicBezTo>
                  <a:lnTo>
                    <a:pt x="11390" y="2507630"/>
                  </a:lnTo>
                  <a:cubicBezTo>
                    <a:pt x="5099" y="2507630"/>
                    <a:pt x="0" y="2502531"/>
                    <a:pt x="0" y="2496240"/>
                  </a:cubicBezTo>
                  <a:lnTo>
                    <a:pt x="0" y="11390"/>
                  </a:lnTo>
                  <a:cubicBezTo>
                    <a:pt x="0" y="5099"/>
                    <a:pt x="5099" y="0"/>
                    <a:pt x="11390" y="0"/>
                  </a:cubicBezTo>
                  <a:close/>
                </a:path>
              </a:pathLst>
            </a:custGeom>
            <a:solidFill>
              <a:srgbClr val="FFFFFF">
                <a:alpha val="86667"/>
              </a:srgbClr>
            </a:solidFill>
          </p:spPr>
        </p:sp>
        <p:sp>
          <p:nvSpPr>
            <p:cNvPr id="5" name="TextBox 5"/>
            <p:cNvSpPr txBox="1"/>
            <p:nvPr/>
          </p:nvSpPr>
          <p:spPr>
            <a:xfrm>
              <a:off x="0" y="-19050"/>
              <a:ext cx="4475531" cy="2526680"/>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1385887" y="1708349"/>
            <a:ext cx="15873412" cy="7549951"/>
            <a:chOff x="0" y="0"/>
            <a:chExt cx="4180652" cy="1988464"/>
          </a:xfrm>
        </p:grpSpPr>
        <p:sp>
          <p:nvSpPr>
            <p:cNvPr id="7" name="Freeform 7"/>
            <p:cNvSpPr/>
            <p:nvPr/>
          </p:nvSpPr>
          <p:spPr>
            <a:xfrm>
              <a:off x="0" y="0"/>
              <a:ext cx="4180652" cy="1988464"/>
            </a:xfrm>
            <a:custGeom>
              <a:avLst/>
              <a:gdLst/>
              <a:ahLst/>
              <a:cxnLst/>
              <a:rect l="l" t="t" r="r" b="b"/>
              <a:pathLst>
                <a:path w="4180652" h="1988464">
                  <a:moveTo>
                    <a:pt x="9755" y="0"/>
                  </a:moveTo>
                  <a:lnTo>
                    <a:pt x="4170897" y="0"/>
                  </a:lnTo>
                  <a:cubicBezTo>
                    <a:pt x="4176285" y="0"/>
                    <a:pt x="4180652" y="4367"/>
                    <a:pt x="4180652" y="9755"/>
                  </a:cubicBezTo>
                  <a:lnTo>
                    <a:pt x="4180652" y="1978710"/>
                  </a:lnTo>
                  <a:cubicBezTo>
                    <a:pt x="4180652" y="1984097"/>
                    <a:pt x="4176285" y="1988464"/>
                    <a:pt x="4170897" y="1988464"/>
                  </a:cubicBezTo>
                  <a:lnTo>
                    <a:pt x="9755" y="1988464"/>
                  </a:lnTo>
                  <a:cubicBezTo>
                    <a:pt x="4367" y="1988464"/>
                    <a:pt x="0" y="1984097"/>
                    <a:pt x="0" y="1978710"/>
                  </a:cubicBezTo>
                  <a:lnTo>
                    <a:pt x="0" y="9755"/>
                  </a:lnTo>
                  <a:cubicBezTo>
                    <a:pt x="0" y="4367"/>
                    <a:pt x="4367" y="0"/>
                    <a:pt x="9755" y="0"/>
                  </a:cubicBezTo>
                  <a:close/>
                </a:path>
              </a:pathLst>
            </a:custGeom>
            <a:solidFill>
              <a:srgbClr val="000000">
                <a:alpha val="0"/>
              </a:srgbClr>
            </a:solidFill>
            <a:ln w="57150" cap="sq">
              <a:solidFill>
                <a:srgbClr val="000000"/>
              </a:solidFill>
              <a:prstDash val="solid"/>
              <a:miter/>
            </a:ln>
          </p:spPr>
        </p:sp>
        <p:sp>
          <p:nvSpPr>
            <p:cNvPr id="8" name="TextBox 8"/>
            <p:cNvSpPr txBox="1"/>
            <p:nvPr/>
          </p:nvSpPr>
          <p:spPr>
            <a:xfrm>
              <a:off x="0" y="-19050"/>
              <a:ext cx="4180652" cy="2007514"/>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1590175" y="1958420"/>
            <a:ext cx="2922357" cy="1109798"/>
            <a:chOff x="0" y="0"/>
            <a:chExt cx="769674" cy="292292"/>
          </a:xfrm>
        </p:grpSpPr>
        <p:sp>
          <p:nvSpPr>
            <p:cNvPr id="10" name="Freeform 10"/>
            <p:cNvSpPr/>
            <p:nvPr/>
          </p:nvSpPr>
          <p:spPr>
            <a:xfrm>
              <a:off x="0" y="0"/>
              <a:ext cx="769674" cy="292292"/>
            </a:xfrm>
            <a:custGeom>
              <a:avLst/>
              <a:gdLst/>
              <a:ahLst/>
              <a:cxnLst/>
              <a:rect l="l" t="t" r="r" b="b"/>
              <a:pathLst>
                <a:path w="769674" h="292292">
                  <a:moveTo>
                    <a:pt x="0" y="0"/>
                  </a:moveTo>
                  <a:lnTo>
                    <a:pt x="769674" y="0"/>
                  </a:lnTo>
                  <a:lnTo>
                    <a:pt x="769674" y="292292"/>
                  </a:lnTo>
                  <a:lnTo>
                    <a:pt x="0" y="292292"/>
                  </a:lnTo>
                  <a:close/>
                </a:path>
              </a:pathLst>
            </a:custGeom>
            <a:solidFill>
              <a:srgbClr val="000000"/>
            </a:solidFill>
          </p:spPr>
        </p:sp>
        <p:sp>
          <p:nvSpPr>
            <p:cNvPr id="11" name="TextBox 11"/>
            <p:cNvSpPr txBox="1"/>
            <p:nvPr/>
          </p:nvSpPr>
          <p:spPr>
            <a:xfrm>
              <a:off x="0" y="-38100"/>
              <a:ext cx="769674" cy="330392"/>
            </a:xfrm>
            <a:prstGeom prst="rect">
              <a:avLst/>
            </a:prstGeom>
          </p:spPr>
          <p:txBody>
            <a:bodyPr lIns="50800" tIns="50800" rIns="50800" bIns="50800" rtlCol="0" anchor="ctr"/>
            <a:lstStyle/>
            <a:p>
              <a:pPr algn="ctr">
                <a:lnSpc>
                  <a:spcPts val="5589"/>
                </a:lnSpc>
              </a:pPr>
              <a:r>
                <a:rPr lang="en-US" sz="4299">
                  <a:solidFill>
                    <a:srgbClr val="FFFFFF"/>
                  </a:solidFill>
                  <a:latin typeface="Oswald Bold"/>
                </a:rPr>
                <a:t>KIẾN NGHỊ</a:t>
              </a:r>
            </a:p>
          </p:txBody>
        </p:sp>
      </p:grpSp>
      <p:sp>
        <p:nvSpPr>
          <p:cNvPr id="12" name="TextBox 12"/>
          <p:cNvSpPr txBox="1"/>
          <p:nvPr/>
        </p:nvSpPr>
        <p:spPr>
          <a:xfrm>
            <a:off x="1190958" y="509918"/>
            <a:ext cx="15591759" cy="932789"/>
          </a:xfrm>
          <a:prstGeom prst="rect">
            <a:avLst/>
          </a:prstGeom>
        </p:spPr>
        <p:txBody>
          <a:bodyPr lIns="0" tIns="0" rIns="0" bIns="0" rtlCol="0" anchor="t">
            <a:spAutoFit/>
          </a:bodyPr>
          <a:lstStyle/>
          <a:p>
            <a:pPr marL="0" lvl="0" indent="0" algn="ctr">
              <a:lnSpc>
                <a:spcPts val="7514"/>
              </a:lnSpc>
              <a:spcBef>
                <a:spcPct val="0"/>
              </a:spcBef>
            </a:pPr>
            <a:r>
              <a:rPr lang="en-US" sz="5445" spc="43">
                <a:solidFill>
                  <a:srgbClr val="010101"/>
                </a:solidFill>
                <a:latin typeface="Oswald Bold"/>
              </a:rPr>
              <a:t>KẾT LUẬN VÀ KIẾN NGHỊ </a:t>
            </a:r>
          </a:p>
        </p:txBody>
      </p:sp>
      <p:sp>
        <p:nvSpPr>
          <p:cNvPr id="13" name="TextBox 13"/>
          <p:cNvSpPr txBox="1"/>
          <p:nvPr/>
        </p:nvSpPr>
        <p:spPr>
          <a:xfrm>
            <a:off x="1590175" y="3170131"/>
            <a:ext cx="15183896" cy="5783171"/>
          </a:xfrm>
          <a:prstGeom prst="rect">
            <a:avLst/>
          </a:prstGeom>
        </p:spPr>
        <p:txBody>
          <a:bodyPr lIns="0" tIns="0" rIns="0" bIns="0" rtlCol="0" anchor="t">
            <a:spAutoFit/>
          </a:bodyPr>
          <a:lstStyle/>
          <a:p>
            <a:pPr marL="649944" lvl="1" indent="-324972" algn="just">
              <a:lnSpc>
                <a:spcPts val="4545"/>
              </a:lnSpc>
              <a:buFont typeface="Arial"/>
              <a:buChar char="•"/>
            </a:pPr>
            <a:r>
              <a:rPr lang="en-US" sz="3010" spc="295">
                <a:solidFill>
                  <a:srgbClr val="231F20"/>
                </a:solidFill>
                <a:latin typeface="Montserrat Light Bold"/>
              </a:rPr>
              <a:t>Tăng cường đo đạc</a:t>
            </a:r>
            <a:r>
              <a:rPr lang="en-US" sz="3010" spc="295">
                <a:solidFill>
                  <a:srgbClr val="231F20"/>
                </a:solidFill>
                <a:latin typeface="Montserrat Light"/>
              </a:rPr>
              <a:t> ở các nước có diện tích nhỏ để cải thiện độ chính xác</a:t>
            </a:r>
          </a:p>
          <a:p>
            <a:pPr marL="649944" lvl="1" indent="-324972" algn="just">
              <a:lnSpc>
                <a:spcPts val="4545"/>
              </a:lnSpc>
              <a:buFont typeface="Arial"/>
              <a:buChar char="•"/>
            </a:pPr>
            <a:r>
              <a:rPr lang="en-US" sz="3010" spc="295">
                <a:solidFill>
                  <a:srgbClr val="231F20"/>
                </a:solidFill>
                <a:latin typeface="Montserrat Light"/>
              </a:rPr>
              <a:t>Xây dựng các chương trình giải </a:t>
            </a:r>
            <a:r>
              <a:rPr lang="en-US" sz="3010" spc="295">
                <a:solidFill>
                  <a:srgbClr val="231F20"/>
                </a:solidFill>
                <a:latin typeface="Montserrat Light Bold"/>
              </a:rPr>
              <a:t>quyết vấn đề bụi mịn PM 2.5</a:t>
            </a:r>
            <a:r>
              <a:rPr lang="en-US" sz="3010" spc="295">
                <a:solidFill>
                  <a:srgbClr val="231F20"/>
                </a:solidFill>
                <a:latin typeface="Montserrat Light"/>
              </a:rPr>
              <a:t> ở các khu  vực </a:t>
            </a:r>
            <a:r>
              <a:rPr lang="en-US" sz="3010" spc="295">
                <a:solidFill>
                  <a:srgbClr val="231F20"/>
                </a:solidFill>
                <a:latin typeface="Montserrat Light Bold"/>
              </a:rPr>
              <a:t>trung tâm</a:t>
            </a:r>
            <a:r>
              <a:rPr lang="en-US" sz="3010" spc="295">
                <a:solidFill>
                  <a:srgbClr val="231F20"/>
                </a:solidFill>
                <a:latin typeface="Montserrat Light"/>
              </a:rPr>
              <a:t>.</a:t>
            </a:r>
          </a:p>
          <a:p>
            <a:pPr marL="649944" lvl="1" indent="-324972" algn="just">
              <a:lnSpc>
                <a:spcPts val="4545"/>
              </a:lnSpc>
              <a:buFont typeface="Arial"/>
              <a:buChar char="•"/>
            </a:pPr>
            <a:r>
              <a:rPr lang="en-US" sz="3010" spc="295">
                <a:solidFill>
                  <a:srgbClr val="231F20"/>
                </a:solidFill>
                <a:latin typeface="Montserrat Light"/>
              </a:rPr>
              <a:t>Xây dựng các chương trình </a:t>
            </a:r>
            <a:r>
              <a:rPr lang="en-US" sz="3010" spc="295">
                <a:solidFill>
                  <a:srgbClr val="231F20"/>
                </a:solidFill>
                <a:latin typeface="Montserrat Light Bold"/>
              </a:rPr>
              <a:t>tìm ra nguyên nhân và giải pháp giảm chỉ số AQI</a:t>
            </a:r>
            <a:r>
              <a:rPr lang="en-US" sz="3010" spc="295">
                <a:solidFill>
                  <a:srgbClr val="231F20"/>
                </a:solidFill>
                <a:latin typeface="Montserrat Light"/>
              </a:rPr>
              <a:t> ở các nước </a:t>
            </a:r>
            <a:r>
              <a:rPr lang="en-US" sz="3010" spc="295">
                <a:solidFill>
                  <a:srgbClr val="231F20"/>
                </a:solidFill>
                <a:latin typeface="Montserrat Light Bold"/>
              </a:rPr>
              <a:t>Đông Nam Á và Ấn Độ.</a:t>
            </a:r>
          </a:p>
          <a:p>
            <a:pPr marL="649944" lvl="1" indent="-324972" algn="just">
              <a:lnSpc>
                <a:spcPts val="4545"/>
              </a:lnSpc>
              <a:buFont typeface="Arial"/>
              <a:buChar char="•"/>
            </a:pPr>
            <a:r>
              <a:rPr lang="en-US" sz="3010" spc="295">
                <a:solidFill>
                  <a:srgbClr val="231F20"/>
                </a:solidFill>
                <a:latin typeface="Montserrat Light"/>
              </a:rPr>
              <a:t>Nếu thật sự cần thiết, </a:t>
            </a:r>
            <a:r>
              <a:rPr lang="en-US" sz="3010" spc="295">
                <a:solidFill>
                  <a:srgbClr val="231F20"/>
                </a:solidFill>
                <a:latin typeface="Montserrat Light Bold"/>
              </a:rPr>
              <a:t>nên xây dựng thêm các trung tâm </a:t>
            </a:r>
            <a:r>
              <a:rPr lang="en-US" sz="3010" spc="295">
                <a:solidFill>
                  <a:srgbClr val="231F20"/>
                </a:solidFill>
                <a:latin typeface="Montserrat Light"/>
              </a:rPr>
              <a:t>điều chỉnh và cảnh báo nhanh chỉ số AQI.</a:t>
            </a:r>
          </a:p>
          <a:p>
            <a:pPr algn="just">
              <a:lnSpc>
                <a:spcPts val="4545"/>
              </a:lnSpc>
            </a:pPr>
            <a:endParaRPr lang="en-US" sz="3010" spc="295">
              <a:solidFill>
                <a:srgbClr val="231F20"/>
              </a:solidFill>
              <a:latin typeface="Montserrat Light"/>
            </a:endParaRPr>
          </a:p>
          <a:p>
            <a:pPr algn="just">
              <a:lnSpc>
                <a:spcPts val="4545"/>
              </a:lnSpc>
            </a:pPr>
            <a:endParaRPr lang="en-US" sz="3010" spc="295">
              <a:solidFill>
                <a:srgbClr val="231F20"/>
              </a:solidFill>
              <a:latin typeface="Montserrat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521330">
            <a:off x="4522202" y="1734737"/>
            <a:ext cx="14167639" cy="7119239"/>
          </a:xfrm>
          <a:custGeom>
            <a:avLst/>
            <a:gdLst/>
            <a:ahLst/>
            <a:cxnLst/>
            <a:rect l="l" t="t" r="r" b="b"/>
            <a:pathLst>
              <a:path w="14167639" h="7119239">
                <a:moveTo>
                  <a:pt x="0" y="0"/>
                </a:moveTo>
                <a:lnTo>
                  <a:pt x="14167639" y="0"/>
                </a:lnTo>
                <a:lnTo>
                  <a:pt x="14167639" y="7119238"/>
                </a:lnTo>
                <a:lnTo>
                  <a:pt x="0" y="7119238"/>
                </a:lnTo>
                <a:lnTo>
                  <a:pt x="0" y="0"/>
                </a:lnTo>
                <a:close/>
              </a:path>
            </a:pathLst>
          </a:custGeom>
          <a:blipFill>
            <a:blip r:embed="rId2"/>
            <a:stretch>
              <a:fillRect/>
            </a:stretch>
          </a:blipFill>
        </p:spPr>
      </p:sp>
      <p:grpSp>
        <p:nvGrpSpPr>
          <p:cNvPr id="3" name="Group 3"/>
          <p:cNvGrpSpPr>
            <a:grpSpLocks noChangeAspect="1"/>
          </p:cNvGrpSpPr>
          <p:nvPr/>
        </p:nvGrpSpPr>
        <p:grpSpPr>
          <a:xfrm>
            <a:off x="9589607" y="0"/>
            <a:ext cx="8698393" cy="10400373"/>
            <a:chOff x="0" y="0"/>
            <a:chExt cx="8603361" cy="10286746"/>
          </a:xfrm>
        </p:grpSpPr>
        <p:sp>
          <p:nvSpPr>
            <p:cNvPr id="4" name="Freeform 4"/>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3"/>
              <a:stretch>
                <a:fillRect l="-114498" t="-230" r="-2201" b="-20632"/>
              </a:stretch>
            </a:blipFill>
          </p:spPr>
        </p:sp>
      </p:grpSp>
      <p:grpSp>
        <p:nvGrpSpPr>
          <p:cNvPr id="5" name="Group 5"/>
          <p:cNvGrpSpPr/>
          <p:nvPr/>
        </p:nvGrpSpPr>
        <p:grpSpPr>
          <a:xfrm>
            <a:off x="1856061" y="1326986"/>
            <a:ext cx="7057812" cy="2557245"/>
            <a:chOff x="0" y="0"/>
            <a:chExt cx="2608713" cy="945211"/>
          </a:xfrm>
        </p:grpSpPr>
        <p:sp>
          <p:nvSpPr>
            <p:cNvPr id="6" name="Freeform 6"/>
            <p:cNvSpPr/>
            <p:nvPr/>
          </p:nvSpPr>
          <p:spPr>
            <a:xfrm>
              <a:off x="0" y="0"/>
              <a:ext cx="2608713" cy="945211"/>
            </a:xfrm>
            <a:custGeom>
              <a:avLst/>
              <a:gdLst/>
              <a:ahLst/>
              <a:cxnLst/>
              <a:rect l="l" t="t" r="r" b="b"/>
              <a:pathLst>
                <a:path w="2608713" h="945211">
                  <a:moveTo>
                    <a:pt x="0" y="0"/>
                  </a:moveTo>
                  <a:lnTo>
                    <a:pt x="2608713" y="0"/>
                  </a:lnTo>
                  <a:lnTo>
                    <a:pt x="2608713" y="945211"/>
                  </a:lnTo>
                  <a:lnTo>
                    <a:pt x="0" y="945211"/>
                  </a:lnTo>
                  <a:close/>
                </a:path>
              </a:pathLst>
            </a:custGeom>
            <a:solidFill>
              <a:srgbClr val="FFFFFF"/>
            </a:solidFill>
          </p:spPr>
        </p:sp>
        <p:sp>
          <p:nvSpPr>
            <p:cNvPr id="7" name="TextBox 7"/>
            <p:cNvSpPr txBox="1"/>
            <p:nvPr/>
          </p:nvSpPr>
          <p:spPr>
            <a:xfrm>
              <a:off x="0" y="-19050"/>
              <a:ext cx="2608713" cy="964261"/>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1856061" y="3884231"/>
            <a:ext cx="7057812" cy="485072"/>
          </a:xfrm>
          <a:custGeom>
            <a:avLst/>
            <a:gdLst/>
            <a:ahLst/>
            <a:cxnLst/>
            <a:rect l="l" t="t" r="r" b="b"/>
            <a:pathLst>
              <a:path w="7057812" h="485072">
                <a:moveTo>
                  <a:pt x="0" y="0"/>
                </a:moveTo>
                <a:lnTo>
                  <a:pt x="7057811" y="0"/>
                </a:lnTo>
                <a:lnTo>
                  <a:pt x="7057811" y="485072"/>
                </a:lnTo>
                <a:lnTo>
                  <a:pt x="0" y="485072"/>
                </a:lnTo>
                <a:lnTo>
                  <a:pt x="0" y="0"/>
                </a:lnTo>
                <a:close/>
              </a:path>
            </a:pathLst>
          </a:custGeom>
          <a:blipFill>
            <a:blip r:embed="rId4"/>
            <a:stretch>
              <a:fillRect t="-187363"/>
            </a:stretch>
          </a:blipFill>
        </p:spPr>
      </p:sp>
      <p:sp>
        <p:nvSpPr>
          <p:cNvPr id="9" name="TextBox 9"/>
          <p:cNvSpPr txBox="1"/>
          <p:nvPr/>
        </p:nvSpPr>
        <p:spPr>
          <a:xfrm>
            <a:off x="1687208" y="1517296"/>
            <a:ext cx="7057812" cy="2609471"/>
          </a:xfrm>
          <a:prstGeom prst="rect">
            <a:avLst/>
          </a:prstGeom>
        </p:spPr>
        <p:txBody>
          <a:bodyPr lIns="0" tIns="0" rIns="0" bIns="0" rtlCol="0" anchor="t">
            <a:spAutoFit/>
          </a:bodyPr>
          <a:lstStyle/>
          <a:p>
            <a:pPr algn="ctr">
              <a:lnSpc>
                <a:spcPts val="5197"/>
              </a:lnSpc>
            </a:pPr>
            <a:r>
              <a:rPr lang="en-US" sz="3766" spc="52">
                <a:solidFill>
                  <a:srgbClr val="040506"/>
                </a:solidFill>
                <a:latin typeface="Oswald Bold"/>
              </a:rPr>
              <a:t>KHẢO SÁT VÀ PHÂN TÍCH CHỈ SỐ CHẤT LƯỢNG KHÔNG KHÍ Ở HOA KỲ DỰA VÀO TỌA ĐỘ ĐỊA LÝ</a:t>
            </a:r>
          </a:p>
          <a:p>
            <a:pPr algn="ctr">
              <a:lnSpc>
                <a:spcPts val="5197"/>
              </a:lnSpc>
            </a:pPr>
            <a:endParaRPr lang="en-US" sz="3766" spc="52">
              <a:solidFill>
                <a:srgbClr val="040506"/>
              </a:solidFill>
              <a:latin typeface="Oswald Bold"/>
            </a:endParaRPr>
          </a:p>
        </p:txBody>
      </p:sp>
      <p:sp>
        <p:nvSpPr>
          <p:cNvPr id="10" name="TextBox 10"/>
          <p:cNvSpPr txBox="1"/>
          <p:nvPr/>
        </p:nvSpPr>
        <p:spPr>
          <a:xfrm>
            <a:off x="842622" y="4942361"/>
            <a:ext cx="8746985" cy="2634619"/>
          </a:xfrm>
          <a:prstGeom prst="rect">
            <a:avLst/>
          </a:prstGeom>
        </p:spPr>
        <p:txBody>
          <a:bodyPr lIns="0" tIns="0" rIns="0" bIns="0" rtlCol="0" anchor="t">
            <a:spAutoFit/>
          </a:bodyPr>
          <a:lstStyle/>
          <a:p>
            <a:pPr algn="ctr">
              <a:lnSpc>
                <a:spcPts val="10579"/>
              </a:lnSpc>
            </a:pPr>
            <a:r>
              <a:rPr lang="en-US" sz="7666" spc="107">
                <a:solidFill>
                  <a:srgbClr val="040506"/>
                </a:solidFill>
                <a:latin typeface="Oswald Bold"/>
              </a:rPr>
              <a:t>KẾT THÚC</a:t>
            </a:r>
          </a:p>
          <a:p>
            <a:pPr algn="ctr">
              <a:lnSpc>
                <a:spcPts val="10579"/>
              </a:lnSpc>
            </a:pPr>
            <a:endParaRPr lang="en-US" sz="7666" spc="107">
              <a:solidFill>
                <a:srgbClr val="040506"/>
              </a:solidFill>
              <a:latin typeface="Oswald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rot="5400000">
            <a:off x="8599743" y="-4717334"/>
            <a:ext cx="1088513" cy="18288000"/>
            <a:chOff x="0" y="0"/>
            <a:chExt cx="286687" cy="4816593"/>
          </a:xfrm>
        </p:grpSpPr>
        <p:sp>
          <p:nvSpPr>
            <p:cNvPr id="4" name="Freeform 4"/>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id="5" name="TextBox 5"/>
            <p:cNvSpPr txBox="1"/>
            <p:nvPr/>
          </p:nvSpPr>
          <p:spPr>
            <a:xfrm>
              <a:off x="0" y="-19050"/>
              <a:ext cx="286687" cy="483564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7900" y="0"/>
            <a:ext cx="18270100" cy="4165455"/>
          </a:xfrm>
          <a:custGeom>
            <a:avLst/>
            <a:gdLst/>
            <a:ahLst/>
            <a:cxnLst/>
            <a:rect l="l" t="t" r="r" b="b"/>
            <a:pathLst>
              <a:path w="18270100" h="4165455">
                <a:moveTo>
                  <a:pt x="0" y="0"/>
                </a:moveTo>
                <a:lnTo>
                  <a:pt x="18270100" y="0"/>
                </a:lnTo>
                <a:lnTo>
                  <a:pt x="18270100" y="4165455"/>
                </a:lnTo>
                <a:lnTo>
                  <a:pt x="0" y="4165455"/>
                </a:lnTo>
                <a:lnTo>
                  <a:pt x="0" y="0"/>
                </a:lnTo>
                <a:close/>
              </a:path>
            </a:pathLst>
          </a:custGeom>
          <a:blipFill>
            <a:blip r:embed="rId3"/>
            <a:stretch>
              <a:fillRect t="-90524" b="-101973"/>
            </a:stretch>
          </a:blipFill>
        </p:spPr>
      </p:sp>
      <p:sp>
        <p:nvSpPr>
          <p:cNvPr id="7" name="TextBox 7"/>
          <p:cNvSpPr txBox="1"/>
          <p:nvPr/>
        </p:nvSpPr>
        <p:spPr>
          <a:xfrm>
            <a:off x="4559819" y="1357867"/>
            <a:ext cx="9168362" cy="1695867"/>
          </a:xfrm>
          <a:prstGeom prst="rect">
            <a:avLst/>
          </a:prstGeom>
        </p:spPr>
        <p:txBody>
          <a:bodyPr lIns="0" tIns="0" rIns="0" bIns="0" rtlCol="0" anchor="t">
            <a:spAutoFit/>
          </a:bodyPr>
          <a:lstStyle/>
          <a:p>
            <a:pPr algn="ctr">
              <a:lnSpc>
                <a:spcPts val="13774"/>
              </a:lnSpc>
            </a:pPr>
            <a:r>
              <a:rPr lang="en-US" sz="9981" spc="79">
                <a:solidFill>
                  <a:srgbClr val="FFFFFF"/>
                </a:solidFill>
                <a:latin typeface="Archivo Black"/>
              </a:rPr>
              <a:t>OUTLINE</a:t>
            </a:r>
          </a:p>
        </p:txBody>
      </p:sp>
      <p:grpSp>
        <p:nvGrpSpPr>
          <p:cNvPr id="8" name="Group 8"/>
          <p:cNvGrpSpPr/>
          <p:nvPr/>
        </p:nvGrpSpPr>
        <p:grpSpPr>
          <a:xfrm>
            <a:off x="596824" y="4188296"/>
            <a:ext cx="7460954" cy="1910409"/>
            <a:chOff x="0" y="0"/>
            <a:chExt cx="9947939" cy="2547212"/>
          </a:xfrm>
        </p:grpSpPr>
        <p:grpSp>
          <p:nvGrpSpPr>
            <p:cNvPr id="9" name="Group 9"/>
            <p:cNvGrpSpPr/>
            <p:nvPr/>
          </p:nvGrpSpPr>
          <p:grpSpPr>
            <a:xfrm>
              <a:off x="1463652" y="0"/>
              <a:ext cx="1552821" cy="2547212"/>
              <a:chOff x="0" y="0"/>
              <a:chExt cx="1451520" cy="2381040"/>
            </a:xfrm>
          </p:grpSpPr>
          <p:sp>
            <p:nvSpPr>
              <p:cNvPr id="10" name="Freeform 10"/>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000000"/>
              </a:solidFill>
            </p:spPr>
          </p:sp>
        </p:grpSp>
        <p:grpSp>
          <p:nvGrpSpPr>
            <p:cNvPr id="11" name="Group 11"/>
            <p:cNvGrpSpPr/>
            <p:nvPr/>
          </p:nvGrpSpPr>
          <p:grpSpPr>
            <a:xfrm>
              <a:off x="1650823" y="870381"/>
              <a:ext cx="434420" cy="807220"/>
              <a:chOff x="0" y="0"/>
              <a:chExt cx="406080" cy="754560"/>
            </a:xfrm>
          </p:grpSpPr>
          <p:sp>
            <p:nvSpPr>
              <p:cNvPr id="12" name="Freeform 12"/>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000000"/>
              </a:solidFill>
            </p:spPr>
          </p:sp>
        </p:grpSp>
        <p:grpSp>
          <p:nvGrpSpPr>
            <p:cNvPr id="13" name="Group 13"/>
            <p:cNvGrpSpPr/>
            <p:nvPr/>
          </p:nvGrpSpPr>
          <p:grpSpPr>
            <a:xfrm>
              <a:off x="2059054" y="236466"/>
              <a:ext cx="7888885" cy="2050401"/>
              <a:chOff x="0" y="0"/>
              <a:chExt cx="7374240" cy="1916640"/>
            </a:xfrm>
          </p:grpSpPr>
          <p:sp>
            <p:nvSpPr>
              <p:cNvPr id="14" name="Freeform 14"/>
              <p:cNvSpPr/>
              <p:nvPr/>
            </p:nvSpPr>
            <p:spPr>
              <a:xfrm>
                <a:off x="0" y="0"/>
                <a:ext cx="7431151" cy="1963166"/>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000000"/>
              </a:solidFill>
            </p:spPr>
          </p:sp>
        </p:grpSp>
        <p:sp>
          <p:nvSpPr>
            <p:cNvPr id="15" name="Freeform 15"/>
            <p:cNvSpPr/>
            <p:nvPr/>
          </p:nvSpPr>
          <p:spPr>
            <a:xfrm>
              <a:off x="3179238" y="531726"/>
              <a:ext cx="1130112" cy="1345371"/>
            </a:xfrm>
            <a:custGeom>
              <a:avLst/>
              <a:gdLst/>
              <a:ahLst/>
              <a:cxnLst/>
              <a:rect l="l" t="t" r="r" b="b"/>
              <a:pathLst>
                <a:path w="1130112" h="1345371">
                  <a:moveTo>
                    <a:pt x="0" y="0"/>
                  </a:moveTo>
                  <a:lnTo>
                    <a:pt x="1130112" y="0"/>
                  </a:lnTo>
                  <a:lnTo>
                    <a:pt x="1130112" y="1345371"/>
                  </a:lnTo>
                  <a:lnTo>
                    <a:pt x="0" y="13453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extBox 16"/>
            <p:cNvSpPr txBox="1"/>
            <p:nvPr/>
          </p:nvSpPr>
          <p:spPr>
            <a:xfrm>
              <a:off x="4466961" y="424274"/>
              <a:ext cx="4848087" cy="1576070"/>
            </a:xfrm>
            <a:prstGeom prst="rect">
              <a:avLst/>
            </a:prstGeom>
          </p:spPr>
          <p:txBody>
            <a:bodyPr lIns="0" tIns="0" rIns="0" bIns="0" rtlCol="0" anchor="t">
              <a:spAutoFit/>
            </a:bodyPr>
            <a:lstStyle/>
            <a:p>
              <a:pPr marL="0" lvl="0" indent="0" algn="l">
                <a:lnSpc>
                  <a:spcPts val="4830"/>
                </a:lnSpc>
                <a:spcBef>
                  <a:spcPct val="0"/>
                </a:spcBef>
              </a:pPr>
              <a:r>
                <a:rPr lang="en-US" sz="3500" spc="343">
                  <a:solidFill>
                    <a:srgbClr val="FFFFFF"/>
                  </a:solidFill>
                  <a:latin typeface="Open Sauce Bold"/>
                </a:rPr>
                <a:t>Giới thiệu bộ dữ liệu</a:t>
              </a:r>
            </a:p>
          </p:txBody>
        </p:sp>
        <p:sp>
          <p:nvSpPr>
            <p:cNvPr id="17" name="TextBox 17"/>
            <p:cNvSpPr txBox="1"/>
            <p:nvPr/>
          </p:nvSpPr>
          <p:spPr>
            <a:xfrm>
              <a:off x="0" y="727506"/>
              <a:ext cx="1306041" cy="1018025"/>
            </a:xfrm>
            <a:prstGeom prst="rect">
              <a:avLst/>
            </a:prstGeom>
          </p:spPr>
          <p:txBody>
            <a:bodyPr lIns="0" tIns="0" rIns="0" bIns="0" rtlCol="0" anchor="t">
              <a:spAutoFit/>
            </a:bodyPr>
            <a:lstStyle/>
            <a:p>
              <a:pPr marL="0" lvl="0" indent="0" algn="ctr">
                <a:lnSpc>
                  <a:spcPts val="6047"/>
                </a:lnSpc>
                <a:spcBef>
                  <a:spcPct val="0"/>
                </a:spcBef>
              </a:pPr>
              <a:r>
                <a:rPr lang="en-US" sz="4381" spc="429">
                  <a:solidFill>
                    <a:srgbClr val="231F20"/>
                  </a:solidFill>
                  <a:latin typeface="Codec Pro ExtraBold"/>
                </a:rPr>
                <a:t>01</a:t>
              </a:r>
            </a:p>
          </p:txBody>
        </p:sp>
      </p:grpSp>
      <p:grpSp>
        <p:nvGrpSpPr>
          <p:cNvPr id="18" name="Group 18"/>
          <p:cNvGrpSpPr/>
          <p:nvPr/>
        </p:nvGrpSpPr>
        <p:grpSpPr>
          <a:xfrm>
            <a:off x="10064812" y="4188296"/>
            <a:ext cx="1164616" cy="1910409"/>
            <a:chOff x="0" y="0"/>
            <a:chExt cx="1451520" cy="2381040"/>
          </a:xfrm>
        </p:grpSpPr>
        <p:sp>
          <p:nvSpPr>
            <p:cNvPr id="19" name="Freeform 19"/>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000000"/>
            </a:solidFill>
          </p:spPr>
        </p:sp>
      </p:grpSp>
      <p:grpSp>
        <p:nvGrpSpPr>
          <p:cNvPr id="20" name="Group 20"/>
          <p:cNvGrpSpPr/>
          <p:nvPr/>
        </p:nvGrpSpPr>
        <p:grpSpPr>
          <a:xfrm>
            <a:off x="10205190" y="4841081"/>
            <a:ext cx="325815" cy="605415"/>
            <a:chOff x="0" y="0"/>
            <a:chExt cx="406080" cy="754560"/>
          </a:xfrm>
        </p:grpSpPr>
        <p:sp>
          <p:nvSpPr>
            <p:cNvPr id="21" name="Freeform 21"/>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000000"/>
            </a:solidFill>
          </p:spPr>
        </p:sp>
      </p:grpSp>
      <p:grpSp>
        <p:nvGrpSpPr>
          <p:cNvPr id="22" name="Group 22"/>
          <p:cNvGrpSpPr/>
          <p:nvPr/>
        </p:nvGrpSpPr>
        <p:grpSpPr>
          <a:xfrm>
            <a:off x="10511364" y="4365645"/>
            <a:ext cx="7059664" cy="1537801"/>
            <a:chOff x="0" y="0"/>
            <a:chExt cx="8798819" cy="1916640"/>
          </a:xfrm>
        </p:grpSpPr>
        <p:sp>
          <p:nvSpPr>
            <p:cNvPr id="23" name="Freeform 23"/>
            <p:cNvSpPr/>
            <p:nvPr/>
          </p:nvSpPr>
          <p:spPr>
            <a:xfrm>
              <a:off x="0" y="0"/>
              <a:ext cx="8855730" cy="1963166"/>
            </a:xfrm>
            <a:custGeom>
              <a:avLst/>
              <a:gdLst/>
              <a:ahLst/>
              <a:cxnLst/>
              <a:rect l="l" t="t" r="r" b="b"/>
              <a:pathLst>
                <a:path w="8855730" h="1963166">
                  <a:moveTo>
                    <a:pt x="7713852" y="0"/>
                  </a:moveTo>
                  <a:lnTo>
                    <a:pt x="0" y="0"/>
                  </a:lnTo>
                  <a:lnTo>
                    <a:pt x="999672" y="837565"/>
                  </a:lnTo>
                  <a:cubicBezTo>
                    <a:pt x="1046799" y="877062"/>
                    <a:pt x="1071044" y="929386"/>
                    <a:pt x="1071044" y="981583"/>
                  </a:cubicBezTo>
                  <a:cubicBezTo>
                    <a:pt x="1071044" y="1033780"/>
                    <a:pt x="1047557" y="1085596"/>
                    <a:pt x="999672" y="1125601"/>
                  </a:cubicBezTo>
                  <a:lnTo>
                    <a:pt x="758" y="1963166"/>
                  </a:lnTo>
                  <a:lnTo>
                    <a:pt x="7713245" y="1963166"/>
                  </a:lnTo>
                  <a:lnTo>
                    <a:pt x="8855730" y="981583"/>
                  </a:lnTo>
                  <a:lnTo>
                    <a:pt x="7713852" y="0"/>
                  </a:lnTo>
                  <a:close/>
                </a:path>
              </a:pathLst>
            </a:custGeom>
            <a:solidFill>
              <a:srgbClr val="000000"/>
            </a:solidFill>
          </p:spPr>
        </p:sp>
      </p:grpSp>
      <p:sp>
        <p:nvSpPr>
          <p:cNvPr id="24" name="Freeform 24"/>
          <p:cNvSpPr/>
          <p:nvPr/>
        </p:nvSpPr>
        <p:spPr>
          <a:xfrm>
            <a:off x="11351501" y="4587090"/>
            <a:ext cx="847584" cy="1009028"/>
          </a:xfrm>
          <a:custGeom>
            <a:avLst/>
            <a:gdLst/>
            <a:ahLst/>
            <a:cxnLst/>
            <a:rect l="l" t="t" r="r" b="b"/>
            <a:pathLst>
              <a:path w="847584" h="1009028">
                <a:moveTo>
                  <a:pt x="0" y="0"/>
                </a:moveTo>
                <a:lnTo>
                  <a:pt x="847584" y="0"/>
                </a:lnTo>
                <a:lnTo>
                  <a:pt x="847584" y="1009029"/>
                </a:lnTo>
                <a:lnTo>
                  <a:pt x="0" y="10090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5" name="TextBox 25"/>
          <p:cNvSpPr txBox="1"/>
          <p:nvPr/>
        </p:nvSpPr>
        <p:spPr>
          <a:xfrm>
            <a:off x="12199085" y="4464860"/>
            <a:ext cx="4630279" cy="1088898"/>
          </a:xfrm>
          <a:prstGeom prst="rect">
            <a:avLst/>
          </a:prstGeom>
        </p:spPr>
        <p:txBody>
          <a:bodyPr lIns="0" tIns="0" rIns="0" bIns="0" rtlCol="0" anchor="t">
            <a:spAutoFit/>
          </a:bodyPr>
          <a:lstStyle/>
          <a:p>
            <a:pPr marL="0" lvl="0" indent="0" algn="l">
              <a:lnSpc>
                <a:spcPts val="4416"/>
              </a:lnSpc>
              <a:spcBef>
                <a:spcPct val="0"/>
              </a:spcBef>
            </a:pPr>
            <a:r>
              <a:rPr lang="en-US" sz="3200" spc="313">
                <a:solidFill>
                  <a:srgbClr val="FFFFFF"/>
                </a:solidFill>
                <a:latin typeface="Open Sauce Bold"/>
              </a:rPr>
              <a:t>Khảo sát đặc trưng bộ dữ liệu</a:t>
            </a:r>
          </a:p>
        </p:txBody>
      </p:sp>
      <p:sp>
        <p:nvSpPr>
          <p:cNvPr id="26" name="TextBox 26"/>
          <p:cNvSpPr txBox="1"/>
          <p:nvPr/>
        </p:nvSpPr>
        <p:spPr>
          <a:xfrm>
            <a:off x="8967073" y="4698206"/>
            <a:ext cx="979531" cy="799238"/>
          </a:xfrm>
          <a:prstGeom prst="rect">
            <a:avLst/>
          </a:prstGeom>
        </p:spPr>
        <p:txBody>
          <a:bodyPr lIns="0" tIns="0" rIns="0" bIns="0" rtlCol="0" anchor="t">
            <a:spAutoFit/>
          </a:bodyPr>
          <a:lstStyle/>
          <a:p>
            <a:pPr marL="0" lvl="0" indent="0" algn="ctr">
              <a:lnSpc>
                <a:spcPts val="6047"/>
              </a:lnSpc>
              <a:spcBef>
                <a:spcPct val="0"/>
              </a:spcBef>
            </a:pPr>
            <a:r>
              <a:rPr lang="en-US" sz="4381" spc="429">
                <a:solidFill>
                  <a:srgbClr val="231F20"/>
                </a:solidFill>
                <a:latin typeface="Codec Pro ExtraBold"/>
              </a:rPr>
              <a:t>02</a:t>
            </a:r>
          </a:p>
        </p:txBody>
      </p:sp>
      <p:grpSp>
        <p:nvGrpSpPr>
          <p:cNvPr id="27" name="Group 27"/>
          <p:cNvGrpSpPr/>
          <p:nvPr/>
        </p:nvGrpSpPr>
        <p:grpSpPr>
          <a:xfrm>
            <a:off x="1694563" y="7232179"/>
            <a:ext cx="1164616" cy="1910409"/>
            <a:chOff x="0" y="0"/>
            <a:chExt cx="1451520" cy="2381040"/>
          </a:xfrm>
        </p:grpSpPr>
        <p:sp>
          <p:nvSpPr>
            <p:cNvPr id="28" name="Freeform 28"/>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000000"/>
            </a:solidFill>
          </p:spPr>
        </p:sp>
      </p:grpSp>
      <p:grpSp>
        <p:nvGrpSpPr>
          <p:cNvPr id="29" name="Group 29"/>
          <p:cNvGrpSpPr/>
          <p:nvPr/>
        </p:nvGrpSpPr>
        <p:grpSpPr>
          <a:xfrm>
            <a:off x="1834941" y="7884965"/>
            <a:ext cx="325815" cy="605415"/>
            <a:chOff x="0" y="0"/>
            <a:chExt cx="406080" cy="754560"/>
          </a:xfrm>
        </p:grpSpPr>
        <p:sp>
          <p:nvSpPr>
            <p:cNvPr id="30" name="Freeform 30"/>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000000"/>
            </a:solidFill>
          </p:spPr>
        </p:sp>
      </p:grpSp>
      <p:grpSp>
        <p:nvGrpSpPr>
          <p:cNvPr id="31" name="Group 31"/>
          <p:cNvGrpSpPr/>
          <p:nvPr/>
        </p:nvGrpSpPr>
        <p:grpSpPr>
          <a:xfrm>
            <a:off x="2141115" y="7409529"/>
            <a:ext cx="5916664" cy="1537801"/>
            <a:chOff x="0" y="0"/>
            <a:chExt cx="7374240" cy="1916640"/>
          </a:xfrm>
        </p:grpSpPr>
        <p:sp>
          <p:nvSpPr>
            <p:cNvPr id="32" name="Freeform 32"/>
            <p:cNvSpPr/>
            <p:nvPr/>
          </p:nvSpPr>
          <p:spPr>
            <a:xfrm>
              <a:off x="0" y="0"/>
              <a:ext cx="7431151" cy="1963166"/>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000000"/>
            </a:solidFill>
          </p:spPr>
        </p:sp>
      </p:grpSp>
      <p:sp>
        <p:nvSpPr>
          <p:cNvPr id="33" name="Freeform 33"/>
          <p:cNvSpPr/>
          <p:nvPr/>
        </p:nvSpPr>
        <p:spPr>
          <a:xfrm>
            <a:off x="2981252" y="7630974"/>
            <a:ext cx="847584" cy="1009028"/>
          </a:xfrm>
          <a:custGeom>
            <a:avLst/>
            <a:gdLst/>
            <a:ahLst/>
            <a:cxnLst/>
            <a:rect l="l" t="t" r="r" b="b"/>
            <a:pathLst>
              <a:path w="847584" h="1009028">
                <a:moveTo>
                  <a:pt x="0" y="0"/>
                </a:moveTo>
                <a:lnTo>
                  <a:pt x="847584" y="0"/>
                </a:lnTo>
                <a:lnTo>
                  <a:pt x="847584" y="1009028"/>
                </a:lnTo>
                <a:lnTo>
                  <a:pt x="0" y="10090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4" name="TextBox 34"/>
          <p:cNvSpPr txBox="1"/>
          <p:nvPr/>
        </p:nvSpPr>
        <p:spPr>
          <a:xfrm>
            <a:off x="3947045" y="7536097"/>
            <a:ext cx="3934178" cy="1196340"/>
          </a:xfrm>
          <a:prstGeom prst="rect">
            <a:avLst/>
          </a:prstGeom>
        </p:spPr>
        <p:txBody>
          <a:bodyPr lIns="0" tIns="0" rIns="0" bIns="0" rtlCol="0" anchor="t">
            <a:spAutoFit/>
          </a:bodyPr>
          <a:lstStyle/>
          <a:p>
            <a:pPr marL="0" lvl="0" indent="0" algn="l">
              <a:lnSpc>
                <a:spcPts val="4830"/>
              </a:lnSpc>
              <a:spcBef>
                <a:spcPct val="0"/>
              </a:spcBef>
            </a:pPr>
            <a:r>
              <a:rPr lang="en-US" sz="3500" spc="343">
                <a:solidFill>
                  <a:srgbClr val="FFFFFF"/>
                </a:solidFill>
                <a:latin typeface="Open Sauce Bold"/>
              </a:rPr>
              <a:t>Xây dựng mô hình phân cụm</a:t>
            </a:r>
          </a:p>
        </p:txBody>
      </p:sp>
      <p:sp>
        <p:nvSpPr>
          <p:cNvPr id="35" name="TextBox 35"/>
          <p:cNvSpPr txBox="1"/>
          <p:nvPr/>
        </p:nvSpPr>
        <p:spPr>
          <a:xfrm>
            <a:off x="596824" y="7742090"/>
            <a:ext cx="979531" cy="799238"/>
          </a:xfrm>
          <a:prstGeom prst="rect">
            <a:avLst/>
          </a:prstGeom>
        </p:spPr>
        <p:txBody>
          <a:bodyPr lIns="0" tIns="0" rIns="0" bIns="0" rtlCol="0" anchor="t">
            <a:spAutoFit/>
          </a:bodyPr>
          <a:lstStyle/>
          <a:p>
            <a:pPr marL="0" lvl="0" indent="0" algn="ctr">
              <a:lnSpc>
                <a:spcPts val="6047"/>
              </a:lnSpc>
              <a:spcBef>
                <a:spcPct val="0"/>
              </a:spcBef>
            </a:pPr>
            <a:r>
              <a:rPr lang="en-US" sz="4381" spc="429">
                <a:solidFill>
                  <a:srgbClr val="231F20"/>
                </a:solidFill>
                <a:latin typeface="Codec Pro ExtraBold"/>
              </a:rPr>
              <a:t>03</a:t>
            </a:r>
          </a:p>
        </p:txBody>
      </p:sp>
      <p:grpSp>
        <p:nvGrpSpPr>
          <p:cNvPr id="36" name="Group 36"/>
          <p:cNvGrpSpPr/>
          <p:nvPr/>
        </p:nvGrpSpPr>
        <p:grpSpPr>
          <a:xfrm>
            <a:off x="10064812" y="7232179"/>
            <a:ext cx="1164616" cy="1910409"/>
            <a:chOff x="0" y="0"/>
            <a:chExt cx="1451520" cy="2381040"/>
          </a:xfrm>
        </p:grpSpPr>
        <p:sp>
          <p:nvSpPr>
            <p:cNvPr id="37" name="Freeform 37"/>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000000"/>
            </a:solidFill>
          </p:spPr>
        </p:sp>
      </p:grpSp>
      <p:grpSp>
        <p:nvGrpSpPr>
          <p:cNvPr id="38" name="Group 38"/>
          <p:cNvGrpSpPr/>
          <p:nvPr/>
        </p:nvGrpSpPr>
        <p:grpSpPr>
          <a:xfrm>
            <a:off x="10205190" y="7884965"/>
            <a:ext cx="325815" cy="605415"/>
            <a:chOff x="0" y="0"/>
            <a:chExt cx="406080" cy="754560"/>
          </a:xfrm>
        </p:grpSpPr>
        <p:sp>
          <p:nvSpPr>
            <p:cNvPr id="39" name="Freeform 39"/>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000000"/>
            </a:solidFill>
          </p:spPr>
        </p:sp>
      </p:grpSp>
      <p:grpSp>
        <p:nvGrpSpPr>
          <p:cNvPr id="40" name="Group 40"/>
          <p:cNvGrpSpPr/>
          <p:nvPr/>
        </p:nvGrpSpPr>
        <p:grpSpPr>
          <a:xfrm>
            <a:off x="10511364" y="7409529"/>
            <a:ext cx="7475300" cy="1537801"/>
            <a:chOff x="0" y="0"/>
            <a:chExt cx="9316848" cy="1916640"/>
          </a:xfrm>
        </p:grpSpPr>
        <p:sp>
          <p:nvSpPr>
            <p:cNvPr id="41" name="Freeform 41"/>
            <p:cNvSpPr/>
            <p:nvPr/>
          </p:nvSpPr>
          <p:spPr>
            <a:xfrm>
              <a:off x="0" y="0"/>
              <a:ext cx="9373759" cy="1963166"/>
            </a:xfrm>
            <a:custGeom>
              <a:avLst/>
              <a:gdLst/>
              <a:ahLst/>
              <a:cxnLst/>
              <a:rect l="l" t="t" r="r" b="b"/>
              <a:pathLst>
                <a:path w="9373759" h="1963166">
                  <a:moveTo>
                    <a:pt x="8168003" y="0"/>
                  </a:moveTo>
                  <a:lnTo>
                    <a:pt x="0" y="0"/>
                  </a:lnTo>
                  <a:lnTo>
                    <a:pt x="1058527" y="837565"/>
                  </a:lnTo>
                  <a:cubicBezTo>
                    <a:pt x="1108429" y="877062"/>
                    <a:pt x="1134102" y="929386"/>
                    <a:pt x="1134102" y="981583"/>
                  </a:cubicBezTo>
                  <a:cubicBezTo>
                    <a:pt x="1134102" y="1033780"/>
                    <a:pt x="1109231" y="1085596"/>
                    <a:pt x="1058527" y="1125601"/>
                  </a:cubicBezTo>
                  <a:lnTo>
                    <a:pt x="802" y="1963166"/>
                  </a:lnTo>
                  <a:lnTo>
                    <a:pt x="8167362" y="1963166"/>
                  </a:lnTo>
                  <a:lnTo>
                    <a:pt x="9373759" y="981583"/>
                  </a:lnTo>
                  <a:lnTo>
                    <a:pt x="8168003" y="0"/>
                  </a:lnTo>
                  <a:close/>
                </a:path>
              </a:pathLst>
            </a:custGeom>
            <a:solidFill>
              <a:srgbClr val="000000"/>
            </a:solidFill>
          </p:spPr>
        </p:sp>
      </p:grpSp>
      <p:sp>
        <p:nvSpPr>
          <p:cNvPr id="42" name="Freeform 42"/>
          <p:cNvSpPr/>
          <p:nvPr/>
        </p:nvSpPr>
        <p:spPr>
          <a:xfrm>
            <a:off x="11351501" y="7630974"/>
            <a:ext cx="847584" cy="1009028"/>
          </a:xfrm>
          <a:custGeom>
            <a:avLst/>
            <a:gdLst/>
            <a:ahLst/>
            <a:cxnLst/>
            <a:rect l="l" t="t" r="r" b="b"/>
            <a:pathLst>
              <a:path w="847584" h="1009028">
                <a:moveTo>
                  <a:pt x="0" y="0"/>
                </a:moveTo>
                <a:lnTo>
                  <a:pt x="847584" y="0"/>
                </a:lnTo>
                <a:lnTo>
                  <a:pt x="847584" y="1009028"/>
                </a:lnTo>
                <a:lnTo>
                  <a:pt x="0" y="10090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3" name="TextBox 43"/>
          <p:cNvSpPr txBox="1"/>
          <p:nvPr/>
        </p:nvSpPr>
        <p:spPr>
          <a:xfrm>
            <a:off x="12313385" y="7372155"/>
            <a:ext cx="4942006" cy="1294257"/>
          </a:xfrm>
          <a:prstGeom prst="rect">
            <a:avLst/>
          </a:prstGeom>
        </p:spPr>
        <p:txBody>
          <a:bodyPr lIns="0" tIns="0" rIns="0" bIns="0" rtlCol="0" anchor="t">
            <a:spAutoFit/>
          </a:bodyPr>
          <a:lstStyle/>
          <a:p>
            <a:pPr algn="just">
              <a:lnSpc>
                <a:spcPts val="5243"/>
              </a:lnSpc>
            </a:pPr>
            <a:r>
              <a:rPr lang="en-US" sz="3799" spc="372">
                <a:solidFill>
                  <a:srgbClr val="FFFFFF"/>
                </a:solidFill>
                <a:latin typeface="Open Sauce Bold"/>
              </a:rPr>
              <a:t>Kết luận </a:t>
            </a:r>
          </a:p>
          <a:p>
            <a:pPr marL="0" lvl="0" indent="0" algn="just">
              <a:lnSpc>
                <a:spcPts val="5243"/>
              </a:lnSpc>
              <a:spcBef>
                <a:spcPct val="0"/>
              </a:spcBef>
            </a:pPr>
            <a:r>
              <a:rPr lang="en-US" sz="3799" spc="372">
                <a:solidFill>
                  <a:srgbClr val="FFFFFF"/>
                </a:solidFill>
                <a:latin typeface="Open Sauce Bold"/>
              </a:rPr>
              <a:t>             Kiến nghị</a:t>
            </a:r>
          </a:p>
        </p:txBody>
      </p:sp>
      <p:sp>
        <p:nvSpPr>
          <p:cNvPr id="44" name="TextBox 44"/>
          <p:cNvSpPr txBox="1"/>
          <p:nvPr/>
        </p:nvSpPr>
        <p:spPr>
          <a:xfrm>
            <a:off x="8967073" y="7742090"/>
            <a:ext cx="979531" cy="799238"/>
          </a:xfrm>
          <a:prstGeom prst="rect">
            <a:avLst/>
          </a:prstGeom>
        </p:spPr>
        <p:txBody>
          <a:bodyPr lIns="0" tIns="0" rIns="0" bIns="0" rtlCol="0" anchor="t">
            <a:spAutoFit/>
          </a:bodyPr>
          <a:lstStyle/>
          <a:p>
            <a:pPr marL="0" lvl="0" indent="0" algn="ctr">
              <a:lnSpc>
                <a:spcPts val="6047"/>
              </a:lnSpc>
              <a:spcBef>
                <a:spcPct val="0"/>
              </a:spcBef>
            </a:pPr>
            <a:r>
              <a:rPr lang="en-US" sz="4381" spc="429">
                <a:solidFill>
                  <a:srgbClr val="231F20"/>
                </a:solidFill>
                <a:latin typeface="Codec Pro ExtraBold"/>
              </a:rPr>
              <a:t>04</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grpSp>
        <p:nvGrpSpPr>
          <p:cNvPr id="2" name="Group 2"/>
          <p:cNvGrpSpPr/>
          <p:nvPr/>
        </p:nvGrpSpPr>
        <p:grpSpPr>
          <a:xfrm>
            <a:off x="-2770706" y="-3368517"/>
            <a:ext cx="4959890" cy="495989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id="4" name="TextBox 4"/>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9144000" y="1278539"/>
            <a:ext cx="13188954" cy="1318895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id="7" name="TextBox 7"/>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7255257" y="-6648858"/>
            <a:ext cx="12110389" cy="12426705"/>
          </a:xfrm>
          <a:custGeom>
            <a:avLst/>
            <a:gdLst/>
            <a:ahLst/>
            <a:cxnLst/>
            <a:rect l="l" t="t" r="r" b="b"/>
            <a:pathLst>
              <a:path w="12110389" h="12426705">
                <a:moveTo>
                  <a:pt x="0" y="0"/>
                </a:moveTo>
                <a:lnTo>
                  <a:pt x="12110389" y="0"/>
                </a:lnTo>
                <a:lnTo>
                  <a:pt x="12110389" y="12426705"/>
                </a:lnTo>
                <a:lnTo>
                  <a:pt x="0" y="124267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3986589">
            <a:off x="5084777" y="6259532"/>
            <a:ext cx="9894000" cy="10152425"/>
          </a:xfrm>
          <a:custGeom>
            <a:avLst/>
            <a:gdLst/>
            <a:ahLst/>
            <a:cxnLst/>
            <a:rect l="l" t="t" r="r" b="b"/>
            <a:pathLst>
              <a:path w="9894000" h="10152425">
                <a:moveTo>
                  <a:pt x="0" y="0"/>
                </a:moveTo>
                <a:lnTo>
                  <a:pt x="9894000" y="0"/>
                </a:lnTo>
                <a:lnTo>
                  <a:pt x="9894000" y="10152425"/>
                </a:lnTo>
                <a:lnTo>
                  <a:pt x="0" y="101524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1331934" y="2591422"/>
            <a:ext cx="8699843" cy="2411164"/>
          </a:xfrm>
          <a:prstGeom prst="rect">
            <a:avLst/>
          </a:prstGeom>
        </p:spPr>
        <p:txBody>
          <a:bodyPr lIns="0" tIns="0" rIns="0" bIns="0" rtlCol="0" anchor="t">
            <a:spAutoFit/>
          </a:bodyPr>
          <a:lstStyle/>
          <a:p>
            <a:pPr>
              <a:lnSpc>
                <a:spcPts val="9694"/>
              </a:lnSpc>
            </a:pPr>
            <a:r>
              <a:rPr lang="en-US" sz="7024" spc="688" dirty="0">
                <a:solidFill>
                  <a:srgbClr val="FFFFFF"/>
                </a:solidFill>
                <a:latin typeface="Oswald Bold"/>
              </a:rPr>
              <a:t>GIỚI THIỆU </a:t>
            </a:r>
          </a:p>
          <a:p>
            <a:pPr>
              <a:lnSpc>
                <a:spcPts val="9694"/>
              </a:lnSpc>
            </a:pPr>
            <a:r>
              <a:rPr lang="en-US" sz="7024" spc="688" dirty="0">
                <a:solidFill>
                  <a:srgbClr val="FFFFFF"/>
                </a:solidFill>
                <a:latin typeface="Oswald Bold"/>
              </a:rPr>
              <a:t>BỘ DỮ LIỆU</a:t>
            </a:r>
          </a:p>
        </p:txBody>
      </p:sp>
      <p:sp>
        <p:nvSpPr>
          <p:cNvPr id="11" name="TextBox 11"/>
          <p:cNvSpPr txBox="1"/>
          <p:nvPr/>
        </p:nvSpPr>
        <p:spPr>
          <a:xfrm>
            <a:off x="1331934" y="5095875"/>
            <a:ext cx="8065109" cy="1496748"/>
          </a:xfrm>
          <a:prstGeom prst="rect">
            <a:avLst/>
          </a:prstGeom>
        </p:spPr>
        <p:txBody>
          <a:bodyPr lIns="0" tIns="0" rIns="0" bIns="0" rtlCol="0" anchor="t">
            <a:spAutoFit/>
          </a:bodyPr>
          <a:lstStyle/>
          <a:p>
            <a:pPr>
              <a:lnSpc>
                <a:spcPts val="3992"/>
              </a:lnSpc>
            </a:pPr>
            <a:r>
              <a:rPr lang="en-US" sz="2893" spc="283">
                <a:solidFill>
                  <a:srgbClr val="F5FFF5"/>
                </a:solidFill>
                <a:latin typeface="DM Sans"/>
              </a:rPr>
              <a:t>NULL, NaN</a:t>
            </a:r>
          </a:p>
          <a:p>
            <a:pPr>
              <a:lnSpc>
                <a:spcPts val="3992"/>
              </a:lnSpc>
            </a:pPr>
            <a:r>
              <a:rPr lang="en-US" sz="2893" spc="283">
                <a:solidFill>
                  <a:srgbClr val="F5FFF5"/>
                </a:solidFill>
                <a:latin typeface="DM Sans"/>
              </a:rPr>
              <a:t>&amp;</a:t>
            </a:r>
          </a:p>
          <a:p>
            <a:pPr algn="l">
              <a:lnSpc>
                <a:spcPts val="3992"/>
              </a:lnSpc>
            </a:pPr>
            <a:r>
              <a:rPr lang="en-US" sz="2893" spc="283">
                <a:solidFill>
                  <a:srgbClr val="F5FFF5"/>
                </a:solidFill>
                <a:latin typeface="DM Sans"/>
              </a:rPr>
              <a:t>Kiểm định tính phân phối chuẩn</a:t>
            </a:r>
          </a:p>
        </p:txBody>
      </p:sp>
      <p:sp>
        <p:nvSpPr>
          <p:cNvPr id="12" name="TextBox 12"/>
          <p:cNvSpPr txBox="1"/>
          <p:nvPr/>
        </p:nvSpPr>
        <p:spPr>
          <a:xfrm>
            <a:off x="10349972" y="3730329"/>
            <a:ext cx="7202160" cy="2545133"/>
          </a:xfrm>
          <a:prstGeom prst="rect">
            <a:avLst/>
          </a:prstGeom>
        </p:spPr>
        <p:txBody>
          <a:bodyPr lIns="0" tIns="0" rIns="0" bIns="0" rtlCol="0" anchor="t">
            <a:spAutoFit/>
          </a:bodyPr>
          <a:lstStyle/>
          <a:p>
            <a:pPr algn="ctr">
              <a:lnSpc>
                <a:spcPts val="10231"/>
              </a:lnSpc>
            </a:pPr>
            <a:r>
              <a:rPr lang="en-US" sz="7414">
                <a:solidFill>
                  <a:srgbClr val="231F20"/>
                </a:solidFill>
                <a:latin typeface="Oswald Bold"/>
              </a:rPr>
              <a:t>DATASET</a:t>
            </a:r>
          </a:p>
          <a:p>
            <a:pPr marL="0" lvl="0" indent="0" algn="ctr">
              <a:lnSpc>
                <a:spcPts val="10231"/>
              </a:lnSpc>
              <a:spcBef>
                <a:spcPct val="0"/>
              </a:spcBef>
            </a:pPr>
            <a:r>
              <a:rPr lang="en-US" sz="7414">
                <a:solidFill>
                  <a:srgbClr val="231F20"/>
                </a:solidFill>
                <a:latin typeface="Oswald Bold"/>
              </a:rPr>
              <a:t>INTRODUCTION</a:t>
            </a:r>
          </a:p>
        </p:txBody>
      </p:sp>
      <p:pic>
        <p:nvPicPr>
          <p:cNvPr id="13" name="Picture 13"/>
          <p:cNvPicPr>
            <a:picLocks noChangeAspect="1"/>
          </p:cNvPicPr>
          <p:nvPr/>
        </p:nvPicPr>
        <p:blipFill>
          <a:blip r:embed="rId4"/>
          <a:stretch>
            <a:fillRect/>
          </a:stretch>
        </p:blipFill>
        <p:spPr>
          <a:xfrm>
            <a:off x="10697830" y="6408403"/>
            <a:ext cx="6506443" cy="1603262"/>
          </a:xfrm>
          <a:prstGeom prst="rect">
            <a:avLst/>
          </a:prstGeom>
        </p:spPr>
      </p:pic>
      <p:pic>
        <p:nvPicPr>
          <p:cNvPr id="14" name="Picture 14"/>
          <p:cNvPicPr>
            <a:picLocks noChangeAspect="1"/>
          </p:cNvPicPr>
          <p:nvPr/>
        </p:nvPicPr>
        <p:blipFill>
          <a:blip r:embed="rId5"/>
          <a:stretch>
            <a:fillRect/>
          </a:stretch>
        </p:blipFill>
        <p:spPr>
          <a:xfrm>
            <a:off x="10697830" y="7071384"/>
            <a:ext cx="6506443" cy="160326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8435419" y="3691729"/>
            <a:ext cx="9322085" cy="5982617"/>
          </a:xfrm>
          <a:custGeom>
            <a:avLst/>
            <a:gdLst/>
            <a:ahLst/>
            <a:cxnLst/>
            <a:rect l="l" t="t" r="r" b="b"/>
            <a:pathLst>
              <a:path w="9322085" h="5982617">
                <a:moveTo>
                  <a:pt x="0" y="0"/>
                </a:moveTo>
                <a:lnTo>
                  <a:pt x="9322085" y="0"/>
                </a:lnTo>
                <a:lnTo>
                  <a:pt x="9322085" y="5982618"/>
                </a:lnTo>
                <a:lnTo>
                  <a:pt x="0" y="5982618"/>
                </a:lnTo>
                <a:lnTo>
                  <a:pt x="0" y="0"/>
                </a:lnTo>
                <a:close/>
              </a:path>
            </a:pathLst>
          </a:custGeom>
          <a:blipFill>
            <a:blip r:embed="rId3"/>
            <a:stretch>
              <a:fillRect l="-85631" t="-34905" b="-57927"/>
            </a:stretch>
          </a:blipFill>
        </p:spPr>
      </p:sp>
      <p:grpSp>
        <p:nvGrpSpPr>
          <p:cNvPr id="4" name="Group 4"/>
          <p:cNvGrpSpPr/>
          <p:nvPr/>
        </p:nvGrpSpPr>
        <p:grpSpPr>
          <a:xfrm>
            <a:off x="9105555" y="3510346"/>
            <a:ext cx="380297" cy="362766"/>
            <a:chOff x="0" y="0"/>
            <a:chExt cx="587326" cy="560252"/>
          </a:xfrm>
        </p:grpSpPr>
        <p:sp>
          <p:nvSpPr>
            <p:cNvPr id="5" name="Freeform 5"/>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000000"/>
            </a:solidFill>
          </p:spPr>
        </p:sp>
      </p:grpSp>
      <p:grpSp>
        <p:nvGrpSpPr>
          <p:cNvPr id="6" name="Group 6"/>
          <p:cNvGrpSpPr/>
          <p:nvPr/>
        </p:nvGrpSpPr>
        <p:grpSpPr>
          <a:xfrm>
            <a:off x="8435419" y="1355253"/>
            <a:ext cx="1720101" cy="2064402"/>
            <a:chOff x="0" y="0"/>
            <a:chExt cx="2656504" cy="3188238"/>
          </a:xfrm>
        </p:grpSpPr>
        <p:sp>
          <p:nvSpPr>
            <p:cNvPr id="7" name="Freeform 7"/>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000000"/>
            </a:solidFill>
          </p:spPr>
        </p:sp>
      </p:grpSp>
      <p:sp>
        <p:nvSpPr>
          <p:cNvPr id="8" name="Freeform 8"/>
          <p:cNvSpPr/>
          <p:nvPr/>
        </p:nvSpPr>
        <p:spPr>
          <a:xfrm>
            <a:off x="8836955" y="1578097"/>
            <a:ext cx="917029" cy="1101235"/>
          </a:xfrm>
          <a:custGeom>
            <a:avLst/>
            <a:gdLst/>
            <a:ahLst/>
            <a:cxnLst/>
            <a:rect l="l" t="t" r="r" b="b"/>
            <a:pathLst>
              <a:path w="917029" h="1101235">
                <a:moveTo>
                  <a:pt x="0" y="0"/>
                </a:moveTo>
                <a:lnTo>
                  <a:pt x="917029" y="0"/>
                </a:lnTo>
                <a:lnTo>
                  <a:pt x="917029" y="1101235"/>
                </a:lnTo>
                <a:lnTo>
                  <a:pt x="0" y="11012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9" name="Group 9"/>
          <p:cNvGrpSpPr/>
          <p:nvPr/>
        </p:nvGrpSpPr>
        <p:grpSpPr>
          <a:xfrm>
            <a:off x="11474751" y="3510346"/>
            <a:ext cx="380297" cy="362766"/>
            <a:chOff x="0" y="0"/>
            <a:chExt cx="587326" cy="560252"/>
          </a:xfrm>
        </p:grpSpPr>
        <p:sp>
          <p:nvSpPr>
            <p:cNvPr id="10" name="Freeform 10"/>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000000"/>
            </a:solidFill>
          </p:spPr>
        </p:sp>
      </p:grpSp>
      <p:grpSp>
        <p:nvGrpSpPr>
          <p:cNvPr id="11" name="Group 11"/>
          <p:cNvGrpSpPr/>
          <p:nvPr/>
        </p:nvGrpSpPr>
        <p:grpSpPr>
          <a:xfrm>
            <a:off x="10804615" y="1355253"/>
            <a:ext cx="1720101" cy="2064402"/>
            <a:chOff x="0" y="0"/>
            <a:chExt cx="2656504" cy="3188238"/>
          </a:xfrm>
        </p:grpSpPr>
        <p:sp>
          <p:nvSpPr>
            <p:cNvPr id="12" name="Freeform 12"/>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000000"/>
            </a:solidFill>
          </p:spPr>
        </p:sp>
      </p:grpSp>
      <p:grpSp>
        <p:nvGrpSpPr>
          <p:cNvPr id="13" name="Group 13"/>
          <p:cNvGrpSpPr/>
          <p:nvPr/>
        </p:nvGrpSpPr>
        <p:grpSpPr>
          <a:xfrm>
            <a:off x="13842043" y="3510346"/>
            <a:ext cx="380297" cy="362766"/>
            <a:chOff x="0" y="0"/>
            <a:chExt cx="587326" cy="560252"/>
          </a:xfrm>
        </p:grpSpPr>
        <p:sp>
          <p:nvSpPr>
            <p:cNvPr id="14" name="Freeform 14"/>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000000"/>
            </a:solidFill>
          </p:spPr>
        </p:sp>
      </p:grpSp>
      <p:grpSp>
        <p:nvGrpSpPr>
          <p:cNvPr id="15" name="Group 15"/>
          <p:cNvGrpSpPr/>
          <p:nvPr/>
        </p:nvGrpSpPr>
        <p:grpSpPr>
          <a:xfrm>
            <a:off x="13171907" y="1355253"/>
            <a:ext cx="1720101" cy="2064402"/>
            <a:chOff x="0" y="0"/>
            <a:chExt cx="2656504" cy="3188238"/>
          </a:xfrm>
        </p:grpSpPr>
        <p:sp>
          <p:nvSpPr>
            <p:cNvPr id="16" name="Freeform 16"/>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000000"/>
            </a:solidFill>
          </p:spPr>
        </p:sp>
      </p:grpSp>
      <p:grpSp>
        <p:nvGrpSpPr>
          <p:cNvPr id="17" name="Group 17"/>
          <p:cNvGrpSpPr/>
          <p:nvPr/>
        </p:nvGrpSpPr>
        <p:grpSpPr>
          <a:xfrm>
            <a:off x="16209335" y="3510346"/>
            <a:ext cx="380297" cy="362766"/>
            <a:chOff x="0" y="0"/>
            <a:chExt cx="587326" cy="560252"/>
          </a:xfrm>
        </p:grpSpPr>
        <p:sp>
          <p:nvSpPr>
            <p:cNvPr id="18" name="Freeform 18"/>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000000"/>
            </a:solidFill>
          </p:spPr>
        </p:sp>
      </p:grpSp>
      <p:grpSp>
        <p:nvGrpSpPr>
          <p:cNvPr id="19" name="Group 19"/>
          <p:cNvGrpSpPr/>
          <p:nvPr/>
        </p:nvGrpSpPr>
        <p:grpSpPr>
          <a:xfrm>
            <a:off x="15539199" y="1355253"/>
            <a:ext cx="1720101" cy="2064402"/>
            <a:chOff x="0" y="0"/>
            <a:chExt cx="2656504" cy="3188238"/>
          </a:xfrm>
        </p:grpSpPr>
        <p:sp>
          <p:nvSpPr>
            <p:cNvPr id="20" name="Freeform 20"/>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000000"/>
            </a:solidFill>
          </p:spPr>
        </p:sp>
      </p:grpSp>
      <p:sp>
        <p:nvSpPr>
          <p:cNvPr id="21" name="Freeform 21"/>
          <p:cNvSpPr/>
          <p:nvPr/>
        </p:nvSpPr>
        <p:spPr>
          <a:xfrm>
            <a:off x="11119111" y="1694324"/>
            <a:ext cx="974600" cy="988985"/>
          </a:xfrm>
          <a:custGeom>
            <a:avLst/>
            <a:gdLst/>
            <a:ahLst/>
            <a:cxnLst/>
            <a:rect l="l" t="t" r="r" b="b"/>
            <a:pathLst>
              <a:path w="974600" h="988985">
                <a:moveTo>
                  <a:pt x="0" y="0"/>
                </a:moveTo>
                <a:lnTo>
                  <a:pt x="974599" y="0"/>
                </a:lnTo>
                <a:lnTo>
                  <a:pt x="974599" y="988985"/>
                </a:lnTo>
                <a:lnTo>
                  <a:pt x="0" y="9889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Freeform 22"/>
          <p:cNvSpPr/>
          <p:nvPr/>
        </p:nvSpPr>
        <p:spPr>
          <a:xfrm>
            <a:off x="13576323" y="1785294"/>
            <a:ext cx="911270" cy="898015"/>
          </a:xfrm>
          <a:custGeom>
            <a:avLst/>
            <a:gdLst/>
            <a:ahLst/>
            <a:cxnLst/>
            <a:rect l="l" t="t" r="r" b="b"/>
            <a:pathLst>
              <a:path w="911270" h="898015">
                <a:moveTo>
                  <a:pt x="0" y="0"/>
                </a:moveTo>
                <a:lnTo>
                  <a:pt x="911270" y="0"/>
                </a:lnTo>
                <a:lnTo>
                  <a:pt x="911270" y="898015"/>
                </a:lnTo>
                <a:lnTo>
                  <a:pt x="0" y="89801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3" name="Freeform 23"/>
          <p:cNvSpPr/>
          <p:nvPr/>
        </p:nvSpPr>
        <p:spPr>
          <a:xfrm>
            <a:off x="15945575" y="1694324"/>
            <a:ext cx="879297" cy="988985"/>
          </a:xfrm>
          <a:custGeom>
            <a:avLst/>
            <a:gdLst/>
            <a:ahLst/>
            <a:cxnLst/>
            <a:rect l="l" t="t" r="r" b="b"/>
            <a:pathLst>
              <a:path w="879297" h="988985">
                <a:moveTo>
                  <a:pt x="0" y="0"/>
                </a:moveTo>
                <a:lnTo>
                  <a:pt x="879297" y="0"/>
                </a:lnTo>
                <a:lnTo>
                  <a:pt x="879297" y="988985"/>
                </a:lnTo>
                <a:lnTo>
                  <a:pt x="0" y="98898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4" name="TextBox 24"/>
          <p:cNvSpPr txBox="1"/>
          <p:nvPr/>
        </p:nvSpPr>
        <p:spPr>
          <a:xfrm>
            <a:off x="665018" y="1578097"/>
            <a:ext cx="7770401" cy="532072"/>
          </a:xfrm>
          <a:prstGeom prst="rect">
            <a:avLst/>
          </a:prstGeom>
        </p:spPr>
        <p:txBody>
          <a:bodyPr lIns="0" tIns="0" rIns="0" bIns="0" rtlCol="0" anchor="t">
            <a:spAutoFit/>
          </a:bodyPr>
          <a:lstStyle/>
          <a:p>
            <a:pPr marL="0" lvl="0" indent="0" algn="l">
              <a:lnSpc>
                <a:spcPts val="3486"/>
              </a:lnSpc>
              <a:spcBef>
                <a:spcPct val="0"/>
              </a:spcBef>
            </a:pPr>
            <a:r>
              <a:rPr lang="en-US" sz="3521" spc="123">
                <a:solidFill>
                  <a:srgbClr val="040506"/>
                </a:solidFill>
                <a:latin typeface="Bungee"/>
              </a:rPr>
              <a:t>01: Giới thiệu về bộ dữ liệu</a:t>
            </a:r>
          </a:p>
        </p:txBody>
      </p:sp>
      <p:sp>
        <p:nvSpPr>
          <p:cNvPr id="25" name="Freeform 25"/>
          <p:cNvSpPr/>
          <p:nvPr/>
        </p:nvSpPr>
        <p:spPr>
          <a:xfrm rot="-10800000">
            <a:off x="-513357" y="-678338"/>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6" name="Freeform 26"/>
          <p:cNvSpPr/>
          <p:nvPr/>
        </p:nvSpPr>
        <p:spPr>
          <a:xfrm>
            <a:off x="8438250" y="3691729"/>
            <a:ext cx="9319253" cy="5982617"/>
          </a:xfrm>
          <a:custGeom>
            <a:avLst/>
            <a:gdLst/>
            <a:ahLst/>
            <a:cxnLst/>
            <a:rect l="l" t="t" r="r" b="b"/>
            <a:pathLst>
              <a:path w="9319253" h="5982617">
                <a:moveTo>
                  <a:pt x="0" y="0"/>
                </a:moveTo>
                <a:lnTo>
                  <a:pt x="9319254" y="0"/>
                </a:lnTo>
                <a:lnTo>
                  <a:pt x="9319254" y="5982618"/>
                </a:lnTo>
                <a:lnTo>
                  <a:pt x="0" y="5982618"/>
                </a:lnTo>
                <a:lnTo>
                  <a:pt x="0" y="0"/>
                </a:lnTo>
                <a:close/>
              </a:path>
            </a:pathLst>
          </a:custGeom>
          <a:blipFill>
            <a:blip r:embed="rId14"/>
            <a:stretch>
              <a:fillRect l="-23367" r="-23367"/>
            </a:stretch>
          </a:blipFill>
        </p:spPr>
      </p:sp>
      <p:sp>
        <p:nvSpPr>
          <p:cNvPr id="27" name="TextBox 27"/>
          <p:cNvSpPr txBox="1"/>
          <p:nvPr/>
        </p:nvSpPr>
        <p:spPr>
          <a:xfrm>
            <a:off x="301336" y="3739762"/>
            <a:ext cx="7929370" cy="4398130"/>
          </a:xfrm>
          <a:prstGeom prst="rect">
            <a:avLst/>
          </a:prstGeom>
        </p:spPr>
        <p:txBody>
          <a:bodyPr lIns="0" tIns="0" rIns="0" bIns="0" rtlCol="0" anchor="t">
            <a:spAutoFit/>
          </a:bodyPr>
          <a:lstStyle/>
          <a:p>
            <a:pPr algn="just">
              <a:lnSpc>
                <a:spcPts val="4953"/>
              </a:lnSpc>
            </a:pPr>
            <a:r>
              <a:rPr lang="en-US" sz="3589" spc="351">
                <a:solidFill>
                  <a:srgbClr val="000000"/>
                </a:solidFill>
                <a:latin typeface="Bungee"/>
              </a:rPr>
              <a:t>bộ dữ liệu này chứa thông tin về 16393 mẫu chất lượng không khí ở 174 quốc gia trên thế giới</a:t>
            </a:r>
          </a:p>
          <a:p>
            <a:pPr algn="just">
              <a:lnSpc>
                <a:spcPts val="4953"/>
              </a:lnSpc>
            </a:pPr>
            <a:endParaRPr lang="en-US" sz="3589" spc="351">
              <a:solidFill>
                <a:srgbClr val="000000"/>
              </a:solidFill>
              <a:latin typeface="Bungee"/>
            </a:endParaRPr>
          </a:p>
          <a:p>
            <a:pPr marL="0" lvl="0" indent="0" algn="just">
              <a:lnSpc>
                <a:spcPts val="4539"/>
              </a:lnSpc>
              <a:spcBef>
                <a:spcPct val="0"/>
              </a:spcBef>
            </a:pPr>
            <a:endParaRPr lang="en-US" sz="3589" spc="351">
              <a:solidFill>
                <a:srgbClr val="000000"/>
              </a:solidFill>
              <a:latin typeface="Bungee"/>
            </a:endParaRPr>
          </a:p>
        </p:txBody>
      </p:sp>
      <p:sp>
        <p:nvSpPr>
          <p:cNvPr id="28" name="TextBox 28"/>
          <p:cNvSpPr txBox="1"/>
          <p:nvPr/>
        </p:nvSpPr>
        <p:spPr>
          <a:xfrm>
            <a:off x="301336" y="8800086"/>
            <a:ext cx="7929370" cy="1321936"/>
          </a:xfrm>
          <a:prstGeom prst="rect">
            <a:avLst/>
          </a:prstGeom>
        </p:spPr>
        <p:txBody>
          <a:bodyPr lIns="0" tIns="0" rIns="0" bIns="0" rtlCol="0" anchor="t">
            <a:spAutoFit/>
          </a:bodyPr>
          <a:lstStyle/>
          <a:p>
            <a:pPr marL="0" lvl="0" indent="0">
              <a:lnSpc>
                <a:spcPts val="3573"/>
              </a:lnSpc>
              <a:spcBef>
                <a:spcPct val="0"/>
              </a:spcBef>
            </a:pPr>
            <a:r>
              <a:rPr lang="en-US" sz="2589" spc="253">
                <a:solidFill>
                  <a:srgbClr val="000000"/>
                </a:solidFill>
                <a:latin typeface="Open Sauce Bold Italics"/>
              </a:rPr>
              <a:t>https://www.kaggle.com/datasets/adityaramachandran27/world-air-quality-index-by-city-and-coordinates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1028700" y="1567557"/>
            <a:ext cx="8864552" cy="532072"/>
          </a:xfrm>
          <a:prstGeom prst="rect">
            <a:avLst/>
          </a:prstGeom>
        </p:spPr>
        <p:txBody>
          <a:bodyPr lIns="0" tIns="0" rIns="0" bIns="0" rtlCol="0" anchor="t">
            <a:spAutoFit/>
          </a:bodyPr>
          <a:lstStyle/>
          <a:p>
            <a:pPr marL="0" lvl="0" indent="0" algn="l">
              <a:lnSpc>
                <a:spcPts val="3486"/>
              </a:lnSpc>
              <a:spcBef>
                <a:spcPct val="0"/>
              </a:spcBef>
            </a:pPr>
            <a:r>
              <a:rPr lang="en-US" sz="3521" spc="123">
                <a:solidFill>
                  <a:srgbClr val="040506"/>
                </a:solidFill>
                <a:latin typeface="Bungee"/>
              </a:rPr>
              <a:t>01b: chi tiết xử lý data</a:t>
            </a:r>
          </a:p>
        </p:txBody>
      </p:sp>
      <p:sp>
        <p:nvSpPr>
          <p:cNvPr id="4" name="Freeform 4"/>
          <p:cNvSpPr/>
          <p:nvPr/>
        </p:nvSpPr>
        <p:spPr>
          <a:xfrm rot="-10800000">
            <a:off x="-305814" y="-323115"/>
            <a:ext cx="8536520" cy="2452310"/>
          </a:xfrm>
          <a:custGeom>
            <a:avLst/>
            <a:gdLst/>
            <a:ahLst/>
            <a:cxnLst/>
            <a:rect l="l" t="t" r="r" b="b"/>
            <a:pathLst>
              <a:path w="8536520" h="2452310">
                <a:moveTo>
                  <a:pt x="0" y="0"/>
                </a:moveTo>
                <a:lnTo>
                  <a:pt x="8536521" y="0"/>
                </a:lnTo>
                <a:lnTo>
                  <a:pt x="8536521" y="2452310"/>
                </a:lnTo>
                <a:lnTo>
                  <a:pt x="0" y="24523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5023187" y="3021013"/>
            <a:ext cx="2122487" cy="2122487"/>
          </a:xfrm>
          <a:custGeom>
            <a:avLst/>
            <a:gdLst/>
            <a:ahLst/>
            <a:cxnLst/>
            <a:rect l="l" t="t" r="r" b="b"/>
            <a:pathLst>
              <a:path w="2122487" h="2122487">
                <a:moveTo>
                  <a:pt x="0" y="0"/>
                </a:moveTo>
                <a:lnTo>
                  <a:pt x="2122487" y="0"/>
                </a:lnTo>
                <a:lnTo>
                  <a:pt x="2122487" y="2122487"/>
                </a:lnTo>
                <a:lnTo>
                  <a:pt x="0" y="21224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028700" y="3021013"/>
            <a:ext cx="2284446" cy="2271985"/>
          </a:xfrm>
          <a:custGeom>
            <a:avLst/>
            <a:gdLst/>
            <a:ahLst/>
            <a:cxnLst/>
            <a:rect l="l" t="t" r="r" b="b"/>
            <a:pathLst>
              <a:path w="2284446" h="2271985">
                <a:moveTo>
                  <a:pt x="0" y="0"/>
                </a:moveTo>
                <a:lnTo>
                  <a:pt x="2284446" y="0"/>
                </a:lnTo>
                <a:lnTo>
                  <a:pt x="2284446" y="2271985"/>
                </a:lnTo>
                <a:lnTo>
                  <a:pt x="0" y="22719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2170923" y="5930814"/>
            <a:ext cx="13131150" cy="2827281"/>
          </a:xfrm>
          <a:custGeom>
            <a:avLst/>
            <a:gdLst/>
            <a:ahLst/>
            <a:cxnLst/>
            <a:rect l="l" t="t" r="r" b="b"/>
            <a:pathLst>
              <a:path w="13131150" h="2827281">
                <a:moveTo>
                  <a:pt x="0" y="0"/>
                </a:moveTo>
                <a:lnTo>
                  <a:pt x="13131150" y="0"/>
                </a:lnTo>
                <a:lnTo>
                  <a:pt x="13131150" y="2827281"/>
                </a:lnTo>
                <a:lnTo>
                  <a:pt x="0" y="2827281"/>
                </a:lnTo>
                <a:lnTo>
                  <a:pt x="0" y="0"/>
                </a:lnTo>
                <a:close/>
              </a:path>
            </a:pathLst>
          </a:custGeom>
          <a:blipFill>
            <a:blip r:embed="rId9"/>
            <a:stretch>
              <a:fillRect/>
            </a:stretch>
          </a:blipFill>
        </p:spPr>
      </p:sp>
      <p:sp>
        <p:nvSpPr>
          <p:cNvPr id="8" name="TextBox 8"/>
          <p:cNvSpPr txBox="1"/>
          <p:nvPr/>
        </p:nvSpPr>
        <p:spPr>
          <a:xfrm>
            <a:off x="9326705" y="962025"/>
            <a:ext cx="7202007" cy="4448205"/>
          </a:xfrm>
          <a:prstGeom prst="rect">
            <a:avLst/>
          </a:prstGeom>
        </p:spPr>
        <p:txBody>
          <a:bodyPr lIns="0" tIns="0" rIns="0" bIns="0" rtlCol="0" anchor="t">
            <a:spAutoFit/>
          </a:bodyPr>
          <a:lstStyle/>
          <a:p>
            <a:pPr algn="just">
              <a:lnSpc>
                <a:spcPts val="5009"/>
              </a:lnSpc>
            </a:pPr>
            <a:r>
              <a:rPr lang="en-US" sz="3629" spc="355" dirty="0">
                <a:solidFill>
                  <a:srgbClr val="000000"/>
                </a:solidFill>
                <a:latin typeface="Open Sans Bold Italics" panose="020B0604020202020204" charset="0"/>
                <a:ea typeface="Open Sans Bold Italics" panose="020B0604020202020204" charset="0"/>
                <a:cs typeface="Open Sans Bold Italics" panose="020B0604020202020204" charset="0"/>
              </a:rPr>
              <a:t> - </a:t>
            </a:r>
            <a:r>
              <a:rPr lang="en-US" sz="3629" spc="355" dirty="0" err="1">
                <a:solidFill>
                  <a:srgbClr val="000000"/>
                </a:solidFill>
                <a:latin typeface="Open Sans Bold Italics" panose="020B0604020202020204" charset="0"/>
                <a:ea typeface="Open Sans Bold Italics" panose="020B0604020202020204" charset="0"/>
                <a:cs typeface="Open Sans Bold Italics" panose="020B0604020202020204" charset="0"/>
              </a:rPr>
              <a:t>Xóa</a:t>
            </a:r>
            <a:r>
              <a:rPr lang="en-US" sz="3629" spc="355" dirty="0">
                <a:solidFill>
                  <a:srgbClr val="000000"/>
                </a:solidFill>
                <a:latin typeface="Open Sans Bold Italics" panose="020B0604020202020204" charset="0"/>
                <a:ea typeface="Open Sans Bold Italics" panose="020B0604020202020204" charset="0"/>
                <a:cs typeface="Open Sans Bold Italics" panose="020B0604020202020204" charset="0"/>
              </a:rPr>
              <a:t> </a:t>
            </a:r>
            <a:r>
              <a:rPr lang="en-US" sz="3629" spc="355" dirty="0" err="1">
                <a:solidFill>
                  <a:srgbClr val="000000"/>
                </a:solidFill>
                <a:latin typeface="Open Sans Bold Italics" panose="020B0604020202020204" charset="0"/>
                <a:ea typeface="Open Sans Bold Italics" panose="020B0604020202020204" charset="0"/>
                <a:cs typeface="Open Sans Bold Italics" panose="020B0604020202020204" charset="0"/>
              </a:rPr>
              <a:t>bỏ</a:t>
            </a:r>
            <a:r>
              <a:rPr lang="en-US" sz="3629" spc="355" dirty="0">
                <a:solidFill>
                  <a:srgbClr val="000000"/>
                </a:solidFill>
                <a:latin typeface="Open Sans Bold Italics" panose="020B0604020202020204" charset="0"/>
                <a:ea typeface="Open Sans Bold Italics" panose="020B0604020202020204" charset="0"/>
                <a:cs typeface="Open Sans Bold Italics" panose="020B0604020202020204" charset="0"/>
              </a:rPr>
              <a:t> </a:t>
            </a:r>
            <a:r>
              <a:rPr lang="en-US" sz="3629" spc="355" dirty="0" err="1">
                <a:solidFill>
                  <a:srgbClr val="000000"/>
                </a:solidFill>
                <a:latin typeface="Open Sans Bold Italics" panose="020B0604020202020204" charset="0"/>
                <a:ea typeface="Open Sans Bold Italics" panose="020B0604020202020204" charset="0"/>
                <a:cs typeface="Open Sans Bold Italics" panose="020B0604020202020204" charset="0"/>
              </a:rPr>
              <a:t>các</a:t>
            </a:r>
            <a:r>
              <a:rPr lang="en-US" sz="3629" spc="355" dirty="0">
                <a:solidFill>
                  <a:srgbClr val="000000"/>
                </a:solidFill>
                <a:latin typeface="Open Sans Bold Italics" panose="020B0604020202020204" charset="0"/>
                <a:ea typeface="Open Sans Bold Italics" panose="020B0604020202020204" charset="0"/>
                <a:cs typeface="Open Sans Bold Italics" panose="020B0604020202020204" charset="0"/>
              </a:rPr>
              <a:t> </a:t>
            </a:r>
            <a:r>
              <a:rPr lang="en-US" sz="3629" spc="355" dirty="0" err="1">
                <a:solidFill>
                  <a:srgbClr val="000000"/>
                </a:solidFill>
                <a:latin typeface="Open Sans Bold Italics" panose="020B0604020202020204" charset="0"/>
                <a:ea typeface="Open Sans Bold Italics" panose="020B0604020202020204" charset="0"/>
                <a:cs typeface="Open Sans Bold Italics" panose="020B0604020202020204" charset="0"/>
              </a:rPr>
              <a:t>dòng</a:t>
            </a:r>
            <a:r>
              <a:rPr lang="en-US" sz="3629" spc="355" dirty="0">
                <a:solidFill>
                  <a:srgbClr val="000000"/>
                </a:solidFill>
                <a:latin typeface="Open Sans Bold Italics" panose="020B0604020202020204" charset="0"/>
                <a:ea typeface="Open Sans Bold Italics" panose="020B0604020202020204" charset="0"/>
                <a:cs typeface="Open Sans Bold Italics" panose="020B0604020202020204" charset="0"/>
              </a:rPr>
              <a:t> </a:t>
            </a:r>
            <a:r>
              <a:rPr lang="en-US" sz="3629" spc="355" dirty="0" err="1">
                <a:solidFill>
                  <a:srgbClr val="000000"/>
                </a:solidFill>
                <a:latin typeface="Open Sans Bold Italics" panose="020B0604020202020204" charset="0"/>
                <a:ea typeface="Open Sans Bold Italics" panose="020B0604020202020204" charset="0"/>
                <a:cs typeface="Open Sans Bold Italics" panose="020B0604020202020204" charset="0"/>
              </a:rPr>
              <a:t>bị</a:t>
            </a:r>
            <a:r>
              <a:rPr lang="en-US" sz="3629" spc="355" dirty="0">
                <a:solidFill>
                  <a:srgbClr val="000000"/>
                </a:solidFill>
                <a:latin typeface="Open Sans Bold Italics" panose="020B0604020202020204" charset="0"/>
                <a:ea typeface="Open Sans Bold Italics" panose="020B0604020202020204" charset="0"/>
                <a:cs typeface="Open Sans Bold Italics" panose="020B0604020202020204" charset="0"/>
              </a:rPr>
              <a:t> </a:t>
            </a:r>
            <a:r>
              <a:rPr lang="en-US" sz="3629" spc="355" dirty="0" err="1">
                <a:solidFill>
                  <a:srgbClr val="000000"/>
                </a:solidFill>
                <a:latin typeface="Open Sans Bold Italics" panose="020B0604020202020204" charset="0"/>
                <a:ea typeface="Open Sans Bold Italics" panose="020B0604020202020204" charset="0"/>
                <a:cs typeface="Open Sans Bold Italics" panose="020B0604020202020204" charset="0"/>
              </a:rPr>
              <a:t>trống</a:t>
            </a:r>
            <a:r>
              <a:rPr lang="en-US" sz="3629" spc="355" dirty="0">
                <a:solidFill>
                  <a:srgbClr val="000000"/>
                </a:solidFill>
                <a:latin typeface="Open Sans Bold Italics" panose="020B0604020202020204" charset="0"/>
                <a:ea typeface="Open Sans Bold Italics" panose="020B0604020202020204" charset="0"/>
                <a:cs typeface="Open Sans Bold Italics" panose="020B0604020202020204" charset="0"/>
              </a:rPr>
              <a:t> (</a:t>
            </a:r>
            <a:r>
              <a:rPr lang="en-US" sz="3629" spc="355" dirty="0" err="1">
                <a:solidFill>
                  <a:srgbClr val="000000"/>
                </a:solidFill>
                <a:latin typeface="Open Sans Bold Italics" panose="020B0604020202020204" charset="0"/>
                <a:ea typeface="Open Sans Bold Italics" panose="020B0604020202020204" charset="0"/>
                <a:cs typeface="Open Sans Bold Italics" panose="020B0604020202020204" charset="0"/>
              </a:rPr>
              <a:t>NaN</a:t>
            </a:r>
            <a:r>
              <a:rPr lang="en-US" sz="3629" spc="355" dirty="0">
                <a:solidFill>
                  <a:srgbClr val="000000"/>
                </a:solidFill>
                <a:latin typeface="Open Sans Bold Italics" panose="020B0604020202020204" charset="0"/>
                <a:ea typeface="Open Sans Bold Italics" panose="020B0604020202020204" charset="0"/>
                <a:cs typeface="Open Sans Bold Italics" panose="020B0604020202020204" charset="0"/>
              </a:rPr>
              <a:t>, Null)</a:t>
            </a:r>
          </a:p>
          <a:p>
            <a:pPr algn="just">
              <a:lnSpc>
                <a:spcPts val="5009"/>
              </a:lnSpc>
            </a:pPr>
            <a:endParaRPr lang="en-US" sz="3629" spc="355" dirty="0">
              <a:solidFill>
                <a:srgbClr val="000000"/>
              </a:solidFill>
              <a:latin typeface="Open Sans Bold Italics" panose="020B0604020202020204" charset="0"/>
              <a:ea typeface="Open Sans Bold Italics" panose="020B0604020202020204" charset="0"/>
              <a:cs typeface="Open Sans Bold Italics" panose="020B0604020202020204" charset="0"/>
            </a:endParaRPr>
          </a:p>
          <a:p>
            <a:pPr algn="just">
              <a:lnSpc>
                <a:spcPts val="5009"/>
              </a:lnSpc>
            </a:pPr>
            <a:r>
              <a:rPr lang="en-US" sz="3629" spc="355" dirty="0">
                <a:solidFill>
                  <a:srgbClr val="000000"/>
                </a:solidFill>
                <a:latin typeface="Open Sans Bold Italics" panose="020B0604020202020204" charset="0"/>
                <a:ea typeface="Open Sans Bold Italics" panose="020B0604020202020204" charset="0"/>
                <a:cs typeface="Open Sans Bold Italics" panose="020B0604020202020204" charset="0"/>
              </a:rPr>
              <a:t> - </a:t>
            </a:r>
            <a:r>
              <a:rPr lang="en-US" sz="3629" spc="355" dirty="0" err="1">
                <a:solidFill>
                  <a:srgbClr val="000000"/>
                </a:solidFill>
                <a:latin typeface="Open Sans Bold Italics" panose="020B0604020202020204" charset="0"/>
                <a:ea typeface="Open Sans Bold Italics" panose="020B0604020202020204" charset="0"/>
                <a:cs typeface="Open Sans Bold Italics" panose="020B0604020202020204" charset="0"/>
              </a:rPr>
              <a:t>Bộ</a:t>
            </a:r>
            <a:r>
              <a:rPr lang="en-US" sz="3629" spc="355" dirty="0">
                <a:solidFill>
                  <a:srgbClr val="000000"/>
                </a:solidFill>
                <a:latin typeface="Open Sans Bold Italics" panose="020B0604020202020204" charset="0"/>
                <a:ea typeface="Open Sans Bold Italics" panose="020B0604020202020204" charset="0"/>
                <a:cs typeface="Open Sans Bold Italics" panose="020B0604020202020204" charset="0"/>
              </a:rPr>
              <a:t> </a:t>
            </a:r>
            <a:r>
              <a:rPr lang="en-US" sz="3629" spc="355" dirty="0" err="1">
                <a:solidFill>
                  <a:srgbClr val="000000"/>
                </a:solidFill>
                <a:latin typeface="Open Sans Bold Italics" panose="020B0604020202020204" charset="0"/>
                <a:ea typeface="Open Sans Bold Italics" panose="020B0604020202020204" charset="0"/>
                <a:cs typeface="Open Sans Bold Italics" panose="020B0604020202020204" charset="0"/>
              </a:rPr>
              <a:t>dữ</a:t>
            </a:r>
            <a:r>
              <a:rPr lang="en-US" sz="3629" spc="355" dirty="0">
                <a:solidFill>
                  <a:srgbClr val="000000"/>
                </a:solidFill>
                <a:latin typeface="Open Sans Bold Italics" panose="020B0604020202020204" charset="0"/>
                <a:ea typeface="Open Sans Bold Italics" panose="020B0604020202020204" charset="0"/>
                <a:cs typeface="Open Sans Bold Italics" panose="020B0604020202020204" charset="0"/>
              </a:rPr>
              <a:t> </a:t>
            </a:r>
            <a:r>
              <a:rPr lang="en-US" sz="3629" spc="355" dirty="0" err="1">
                <a:solidFill>
                  <a:srgbClr val="000000"/>
                </a:solidFill>
                <a:latin typeface="Open Sans Bold Italics" panose="020B0604020202020204" charset="0"/>
                <a:ea typeface="Open Sans Bold Italics" panose="020B0604020202020204" charset="0"/>
                <a:cs typeface="Open Sans Bold Italics" panose="020B0604020202020204" charset="0"/>
              </a:rPr>
              <a:t>liệu</a:t>
            </a:r>
            <a:r>
              <a:rPr lang="en-US" sz="3629" spc="355" dirty="0">
                <a:solidFill>
                  <a:srgbClr val="000000"/>
                </a:solidFill>
                <a:latin typeface="Open Sans Bold Italics" panose="020B0604020202020204" charset="0"/>
                <a:ea typeface="Open Sans Bold Italics" panose="020B0604020202020204" charset="0"/>
                <a:cs typeface="Open Sans Bold Italics" panose="020B0604020202020204" charset="0"/>
              </a:rPr>
              <a:t> </a:t>
            </a:r>
            <a:r>
              <a:rPr lang="en-US" sz="3629" spc="355" dirty="0" err="1">
                <a:solidFill>
                  <a:srgbClr val="000000"/>
                </a:solidFill>
                <a:latin typeface="Open Sans Bold Italics" panose="020B0604020202020204" charset="0"/>
                <a:ea typeface="Open Sans Bold Italics" panose="020B0604020202020204" charset="0"/>
                <a:cs typeface="Open Sans Bold Italics" panose="020B0604020202020204" charset="0"/>
              </a:rPr>
              <a:t>sau</a:t>
            </a:r>
            <a:r>
              <a:rPr lang="en-US" sz="3629" spc="355" dirty="0">
                <a:solidFill>
                  <a:srgbClr val="000000"/>
                </a:solidFill>
                <a:latin typeface="Open Sans Bold Italics" panose="020B0604020202020204" charset="0"/>
                <a:ea typeface="Open Sans Bold Italics" panose="020B0604020202020204" charset="0"/>
                <a:cs typeface="Open Sans Bold Italics" panose="020B0604020202020204" charset="0"/>
              </a:rPr>
              <a:t> </a:t>
            </a:r>
            <a:r>
              <a:rPr lang="en-US" sz="3629" spc="355" dirty="0" err="1">
                <a:solidFill>
                  <a:srgbClr val="000000"/>
                </a:solidFill>
                <a:latin typeface="Open Sans Bold Italics" panose="020B0604020202020204" charset="0"/>
                <a:ea typeface="Open Sans Bold Italics" panose="020B0604020202020204" charset="0"/>
                <a:cs typeface="Open Sans Bold Italics" panose="020B0604020202020204" charset="0"/>
              </a:rPr>
              <a:t>khi</a:t>
            </a:r>
            <a:r>
              <a:rPr lang="en-US" sz="3629" spc="355" dirty="0">
                <a:solidFill>
                  <a:srgbClr val="000000"/>
                </a:solidFill>
                <a:latin typeface="Open Sans Bold Italics" panose="020B0604020202020204" charset="0"/>
                <a:ea typeface="Open Sans Bold Italics" panose="020B0604020202020204" charset="0"/>
                <a:cs typeface="Open Sans Bold Italics" panose="020B0604020202020204" charset="0"/>
              </a:rPr>
              <a:t> </a:t>
            </a:r>
            <a:r>
              <a:rPr lang="en-US" sz="3629" spc="355" dirty="0" err="1">
                <a:solidFill>
                  <a:srgbClr val="000000"/>
                </a:solidFill>
                <a:latin typeface="Open Sans Bold Italics" panose="020B0604020202020204" charset="0"/>
                <a:ea typeface="Open Sans Bold Italics" panose="020B0604020202020204" charset="0"/>
                <a:cs typeface="Open Sans Bold Italics" panose="020B0604020202020204" charset="0"/>
              </a:rPr>
              <a:t>xử</a:t>
            </a:r>
            <a:r>
              <a:rPr lang="en-US" sz="3629" spc="355" dirty="0">
                <a:solidFill>
                  <a:srgbClr val="000000"/>
                </a:solidFill>
                <a:latin typeface="Open Sans Bold Italics" panose="020B0604020202020204" charset="0"/>
                <a:ea typeface="Open Sans Bold Italics" panose="020B0604020202020204" charset="0"/>
                <a:cs typeface="Open Sans Bold Italics" panose="020B0604020202020204" charset="0"/>
              </a:rPr>
              <a:t> </a:t>
            </a:r>
            <a:r>
              <a:rPr lang="en-US" sz="3629" spc="355" dirty="0" err="1">
                <a:solidFill>
                  <a:srgbClr val="000000"/>
                </a:solidFill>
                <a:latin typeface="Open Sans Bold Italics" panose="020B0604020202020204" charset="0"/>
                <a:ea typeface="Open Sans Bold Italics" panose="020B0604020202020204" charset="0"/>
                <a:cs typeface="Open Sans Bold Italics" panose="020B0604020202020204" charset="0"/>
              </a:rPr>
              <a:t>lý</a:t>
            </a:r>
            <a:r>
              <a:rPr lang="en-US" sz="3629" spc="355" dirty="0">
                <a:solidFill>
                  <a:srgbClr val="000000"/>
                </a:solidFill>
                <a:latin typeface="Open Sans Bold Italics" panose="020B0604020202020204" charset="0"/>
                <a:ea typeface="Open Sans Bold Italics" panose="020B0604020202020204" charset="0"/>
                <a:cs typeface="Open Sans Bold Italics" panose="020B0604020202020204" charset="0"/>
              </a:rPr>
              <a:t> </a:t>
            </a:r>
            <a:r>
              <a:rPr lang="en-US" sz="3629" spc="355" dirty="0" err="1">
                <a:solidFill>
                  <a:srgbClr val="000000"/>
                </a:solidFill>
                <a:latin typeface="Open Sans Bold Italics" panose="020B0604020202020204" charset="0"/>
                <a:ea typeface="Open Sans Bold Italics" panose="020B0604020202020204" charset="0"/>
                <a:cs typeface="Open Sans Bold Italics" panose="020B0604020202020204" charset="0"/>
              </a:rPr>
              <a:t>còn</a:t>
            </a:r>
            <a:r>
              <a:rPr lang="en-US" sz="3629" spc="355" dirty="0">
                <a:solidFill>
                  <a:srgbClr val="000000"/>
                </a:solidFill>
                <a:latin typeface="Open Sans Bold Italics" panose="020B0604020202020204" charset="0"/>
                <a:ea typeface="Open Sans Bold Italics" panose="020B0604020202020204" charset="0"/>
                <a:cs typeface="Open Sans Bold Italics" panose="020B0604020202020204" charset="0"/>
              </a:rPr>
              <a:t> </a:t>
            </a:r>
            <a:r>
              <a:rPr lang="en-US" sz="3629" spc="355" dirty="0" err="1">
                <a:solidFill>
                  <a:srgbClr val="000000"/>
                </a:solidFill>
                <a:latin typeface="Open Sans Bold Italics" panose="020B0604020202020204" charset="0"/>
                <a:ea typeface="Open Sans Bold Italics" panose="020B0604020202020204" charset="0"/>
                <a:cs typeface="Open Sans Bold Italics" panose="020B0604020202020204" charset="0"/>
              </a:rPr>
              <a:t>lại</a:t>
            </a:r>
            <a:r>
              <a:rPr lang="en-US" sz="3629" spc="355" dirty="0">
                <a:solidFill>
                  <a:srgbClr val="000000"/>
                </a:solidFill>
                <a:latin typeface="Open Sans Bold Italics" panose="020B0604020202020204" charset="0"/>
                <a:ea typeface="Open Sans Bold Italics" panose="020B0604020202020204" charset="0"/>
                <a:cs typeface="Open Sans Bold Italics" panose="020B0604020202020204" charset="0"/>
              </a:rPr>
              <a:t> 174 </a:t>
            </a:r>
            <a:r>
              <a:rPr lang="en-US" sz="3629" spc="355" dirty="0" err="1">
                <a:solidFill>
                  <a:srgbClr val="000000"/>
                </a:solidFill>
                <a:latin typeface="Open Sans Bold Italics" panose="020B0604020202020204" charset="0"/>
                <a:ea typeface="Open Sans Bold Italics" panose="020B0604020202020204" charset="0"/>
                <a:cs typeface="Open Sans Bold Italics" panose="020B0604020202020204" charset="0"/>
              </a:rPr>
              <a:t>quốc</a:t>
            </a:r>
            <a:r>
              <a:rPr lang="en-US" sz="3629" spc="355" dirty="0">
                <a:solidFill>
                  <a:srgbClr val="000000"/>
                </a:solidFill>
                <a:latin typeface="Open Sans Bold Italics" panose="020B0604020202020204" charset="0"/>
                <a:ea typeface="Open Sans Bold Italics" panose="020B0604020202020204" charset="0"/>
                <a:cs typeface="Open Sans Bold Italics" panose="020B0604020202020204" charset="0"/>
              </a:rPr>
              <a:t> </a:t>
            </a:r>
            <a:r>
              <a:rPr lang="en-US" sz="3629" spc="355" dirty="0" err="1">
                <a:solidFill>
                  <a:srgbClr val="000000"/>
                </a:solidFill>
                <a:latin typeface="Open Sans Bold Italics" panose="020B0604020202020204" charset="0"/>
                <a:ea typeface="Open Sans Bold Italics" panose="020B0604020202020204" charset="0"/>
                <a:cs typeface="Open Sans Bold Italics" panose="020B0604020202020204" charset="0"/>
              </a:rPr>
              <a:t>gia</a:t>
            </a:r>
            <a:r>
              <a:rPr lang="en-US" sz="3629" spc="355" dirty="0">
                <a:solidFill>
                  <a:srgbClr val="000000"/>
                </a:solidFill>
                <a:latin typeface="Open Sans Bold Italics" panose="020B0604020202020204" charset="0"/>
                <a:ea typeface="Open Sans Bold Italics" panose="020B0604020202020204" charset="0"/>
                <a:cs typeface="Open Sans Bold Italics" panose="020B0604020202020204" charset="0"/>
              </a:rPr>
              <a:t> </a:t>
            </a:r>
            <a:r>
              <a:rPr lang="en-US" sz="3629" spc="355" dirty="0" err="1">
                <a:solidFill>
                  <a:srgbClr val="000000"/>
                </a:solidFill>
                <a:latin typeface="Open Sans Bold Italics" panose="020B0604020202020204" charset="0"/>
                <a:ea typeface="Open Sans Bold Italics" panose="020B0604020202020204" charset="0"/>
                <a:cs typeface="Open Sans Bold Italics" panose="020B0604020202020204" charset="0"/>
              </a:rPr>
              <a:t>được</a:t>
            </a:r>
            <a:r>
              <a:rPr lang="en-US" sz="3629" spc="355" dirty="0">
                <a:solidFill>
                  <a:srgbClr val="000000"/>
                </a:solidFill>
                <a:latin typeface="Open Sans Bold Italics" panose="020B0604020202020204" charset="0"/>
                <a:ea typeface="Open Sans Bold Italics" panose="020B0604020202020204" charset="0"/>
                <a:cs typeface="Open Sans Bold Italics" panose="020B0604020202020204" charset="0"/>
              </a:rPr>
              <a:t> </a:t>
            </a:r>
            <a:r>
              <a:rPr lang="en-US" sz="3629" spc="355" dirty="0" err="1">
                <a:solidFill>
                  <a:srgbClr val="000000"/>
                </a:solidFill>
                <a:latin typeface="Open Sans Bold Italics" panose="020B0604020202020204" charset="0"/>
                <a:ea typeface="Open Sans Bold Italics" panose="020B0604020202020204" charset="0"/>
                <a:cs typeface="Open Sans Bold Italics" panose="020B0604020202020204" charset="0"/>
              </a:rPr>
              <a:t>khảo</a:t>
            </a:r>
            <a:r>
              <a:rPr lang="en-US" sz="3629" spc="355" dirty="0">
                <a:solidFill>
                  <a:srgbClr val="000000"/>
                </a:solidFill>
                <a:latin typeface="Open Sans Bold Italics" panose="020B0604020202020204" charset="0"/>
                <a:ea typeface="Open Sans Bold Italics" panose="020B0604020202020204" charset="0"/>
                <a:cs typeface="Open Sans Bold Italics" panose="020B0604020202020204" charset="0"/>
              </a:rPr>
              <a:t> </a:t>
            </a:r>
            <a:r>
              <a:rPr lang="en-US" sz="3629" spc="355" dirty="0" err="1">
                <a:solidFill>
                  <a:srgbClr val="000000"/>
                </a:solidFill>
                <a:latin typeface="Open Sans Bold Italics" panose="020B0604020202020204" charset="0"/>
                <a:ea typeface="Open Sans Bold Italics" panose="020B0604020202020204" charset="0"/>
                <a:cs typeface="Open Sans Bold Italics" panose="020B0604020202020204" charset="0"/>
              </a:rPr>
              <a:t>sát</a:t>
            </a:r>
            <a:endParaRPr lang="en-US" sz="3629" spc="355" dirty="0">
              <a:solidFill>
                <a:srgbClr val="000000"/>
              </a:solidFill>
              <a:latin typeface="Open Sans Bold Italics" panose="020B0604020202020204" charset="0"/>
              <a:ea typeface="Open Sans Bold Italics" panose="020B0604020202020204" charset="0"/>
              <a:cs typeface="Open Sans Bold Italics" panose="020B0604020202020204" charset="0"/>
            </a:endParaRPr>
          </a:p>
          <a:p>
            <a:pPr marL="0" lvl="0" indent="0" algn="just">
              <a:lnSpc>
                <a:spcPts val="5009"/>
              </a:lnSpc>
              <a:spcBef>
                <a:spcPct val="0"/>
              </a:spcBef>
            </a:pPr>
            <a:endParaRPr lang="en-US" sz="3629" spc="355" dirty="0">
              <a:solidFill>
                <a:srgbClr val="000000"/>
              </a:solidFill>
              <a:latin typeface="Open Sans Bold Italics" panose="020B0604020202020204" charset="0"/>
              <a:ea typeface="Open Sans Bold Italics" panose="020B0604020202020204" charset="0"/>
              <a:cs typeface="Open Sans Bold Italics" panose="020B0604020202020204" charset="0"/>
            </a:endParaRPr>
          </a:p>
        </p:txBody>
      </p:sp>
      <p:sp>
        <p:nvSpPr>
          <p:cNvPr id="9" name="TextBox 9"/>
          <p:cNvSpPr txBox="1"/>
          <p:nvPr/>
        </p:nvSpPr>
        <p:spPr>
          <a:xfrm>
            <a:off x="1028700" y="2300844"/>
            <a:ext cx="7202007" cy="720168"/>
          </a:xfrm>
          <a:prstGeom prst="rect">
            <a:avLst/>
          </a:prstGeom>
        </p:spPr>
        <p:txBody>
          <a:bodyPr lIns="0" tIns="0" rIns="0" bIns="0" rtlCol="0" anchor="t">
            <a:spAutoFit/>
          </a:bodyPr>
          <a:lstStyle/>
          <a:p>
            <a:pPr marL="0" lvl="0" indent="0" algn="ctr">
              <a:lnSpc>
                <a:spcPts val="5975"/>
              </a:lnSpc>
              <a:spcBef>
                <a:spcPct val="0"/>
              </a:spcBef>
            </a:pPr>
            <a:r>
              <a:rPr lang="en-US" sz="4329" spc="424">
                <a:solidFill>
                  <a:srgbClr val="000000"/>
                </a:solidFill>
                <a:latin typeface="Open Sauce Bold"/>
              </a:rPr>
              <a:t>Clean Data by Python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1028700" y="1567557"/>
            <a:ext cx="7591666" cy="532072"/>
          </a:xfrm>
          <a:prstGeom prst="rect">
            <a:avLst/>
          </a:prstGeom>
        </p:spPr>
        <p:txBody>
          <a:bodyPr lIns="0" tIns="0" rIns="0" bIns="0" rtlCol="0" anchor="t">
            <a:spAutoFit/>
          </a:bodyPr>
          <a:lstStyle/>
          <a:p>
            <a:pPr marL="0" lvl="0" indent="0" algn="l">
              <a:lnSpc>
                <a:spcPts val="3486"/>
              </a:lnSpc>
              <a:spcBef>
                <a:spcPct val="0"/>
              </a:spcBef>
            </a:pPr>
            <a:r>
              <a:rPr lang="en-US" sz="3521" spc="123">
                <a:solidFill>
                  <a:srgbClr val="040506"/>
                </a:solidFill>
                <a:latin typeface="Bungee"/>
              </a:rPr>
              <a:t>01: Khái quát về Bộ dữ liệu</a:t>
            </a:r>
          </a:p>
        </p:txBody>
      </p:sp>
      <p:sp>
        <p:nvSpPr>
          <p:cNvPr id="4" name="Freeform 4"/>
          <p:cNvSpPr/>
          <p:nvPr/>
        </p:nvSpPr>
        <p:spPr>
          <a:xfrm rot="-10800000">
            <a:off x="-305814" y="-323115"/>
            <a:ext cx="8536520" cy="2452310"/>
          </a:xfrm>
          <a:custGeom>
            <a:avLst/>
            <a:gdLst/>
            <a:ahLst/>
            <a:cxnLst/>
            <a:rect l="l" t="t" r="r" b="b"/>
            <a:pathLst>
              <a:path w="8536520" h="2452310">
                <a:moveTo>
                  <a:pt x="0" y="0"/>
                </a:moveTo>
                <a:lnTo>
                  <a:pt x="8536521" y="0"/>
                </a:lnTo>
                <a:lnTo>
                  <a:pt x="8536521" y="2452310"/>
                </a:lnTo>
                <a:lnTo>
                  <a:pt x="0" y="24523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1028700" y="2329237"/>
            <a:ext cx="6277169" cy="1254880"/>
          </a:xfrm>
          <a:prstGeom prst="rect">
            <a:avLst/>
          </a:prstGeom>
        </p:spPr>
        <p:txBody>
          <a:bodyPr lIns="0" tIns="0" rIns="0" bIns="0" rtlCol="0" anchor="t">
            <a:spAutoFit/>
          </a:bodyPr>
          <a:lstStyle/>
          <a:p>
            <a:pPr>
              <a:lnSpc>
                <a:spcPts val="4953"/>
              </a:lnSpc>
            </a:pPr>
            <a:r>
              <a:rPr lang="en-US" sz="3589" spc="351">
                <a:solidFill>
                  <a:srgbClr val="000000"/>
                </a:solidFill>
                <a:latin typeface="Bungee"/>
              </a:rPr>
              <a:t>Các nhóm cột cơ bản</a:t>
            </a:r>
          </a:p>
          <a:p>
            <a:pPr marL="0" lvl="0" indent="0">
              <a:lnSpc>
                <a:spcPts val="4539"/>
              </a:lnSpc>
              <a:spcBef>
                <a:spcPct val="0"/>
              </a:spcBef>
            </a:pPr>
            <a:endParaRPr lang="en-US" sz="3589" spc="351">
              <a:solidFill>
                <a:srgbClr val="000000"/>
              </a:solidFill>
              <a:latin typeface="Bungee"/>
            </a:endParaRPr>
          </a:p>
        </p:txBody>
      </p:sp>
      <p:sp>
        <p:nvSpPr>
          <p:cNvPr id="7" name="TextBox 7"/>
          <p:cNvSpPr txBox="1"/>
          <p:nvPr/>
        </p:nvSpPr>
        <p:spPr>
          <a:xfrm>
            <a:off x="381000" y="3223721"/>
            <a:ext cx="8430048" cy="5715283"/>
          </a:xfrm>
          <a:prstGeom prst="rect">
            <a:avLst/>
          </a:prstGeom>
        </p:spPr>
        <p:txBody>
          <a:bodyPr wrap="square" lIns="0" tIns="0" rIns="0" bIns="0" rtlCol="0" anchor="t">
            <a:spAutoFit/>
          </a:bodyPr>
          <a:lstStyle/>
          <a:p>
            <a:pPr algn="just">
              <a:lnSpc>
                <a:spcPts val="4953"/>
              </a:lnSpc>
            </a:pPr>
            <a:r>
              <a:rPr lang="en-US" sz="3589" spc="351" dirty="0">
                <a:solidFill>
                  <a:srgbClr val="000000"/>
                </a:solidFill>
                <a:latin typeface="Open Sauce Bold"/>
              </a:rPr>
              <a:t> </a:t>
            </a:r>
            <a:r>
              <a:rPr lang="en-US" sz="3589" spc="351" dirty="0">
                <a:solidFill>
                  <a:srgbClr val="000000"/>
                </a:solidFill>
                <a:latin typeface="Arial" panose="020B0604020202020204" pitchFamily="34" charset="0"/>
                <a:cs typeface="Arial" panose="020B0604020202020204" pitchFamily="34" charset="0"/>
              </a:rPr>
              <a:t>- </a:t>
            </a:r>
            <a:r>
              <a:rPr lang="en-US" sz="3589" b="1" spc="351" dirty="0">
                <a:solidFill>
                  <a:srgbClr val="000000"/>
                </a:solidFill>
                <a:latin typeface="Arial" panose="020B0604020202020204" pitchFamily="34" charset="0"/>
                <a:cs typeface="Arial" panose="020B0604020202020204" pitchFamily="34" charset="0"/>
              </a:rPr>
              <a:t>Country, City </a:t>
            </a:r>
            <a:r>
              <a:rPr lang="en-US" sz="3589" spc="351" dirty="0">
                <a:solidFill>
                  <a:srgbClr val="000000"/>
                </a:solidFill>
                <a:latin typeface="Arial" panose="020B0604020202020204" pitchFamily="34" charset="0"/>
                <a:cs typeface="Arial" panose="020B0604020202020204" pitchFamily="34" charset="0"/>
              </a:rPr>
              <a:t>(</a:t>
            </a:r>
            <a:r>
              <a:rPr lang="en-US" sz="3589" spc="351" dirty="0" err="1">
                <a:solidFill>
                  <a:srgbClr val="000000"/>
                </a:solidFill>
                <a:latin typeface="Arial" panose="020B0604020202020204" pitchFamily="34" charset="0"/>
                <a:cs typeface="Arial" panose="020B0604020202020204" pitchFamily="34" charset="0"/>
              </a:rPr>
              <a:t>thông</a:t>
            </a:r>
            <a:r>
              <a:rPr lang="en-US" sz="3589" spc="351" dirty="0">
                <a:solidFill>
                  <a:srgbClr val="000000"/>
                </a:solidFill>
                <a:latin typeface="Arial" panose="020B0604020202020204" pitchFamily="34" charset="0"/>
                <a:cs typeface="Arial" panose="020B0604020202020204" pitchFamily="34" charset="0"/>
              </a:rPr>
              <a:t> tin </a:t>
            </a:r>
            <a:r>
              <a:rPr lang="en-US" sz="3589" spc="351" dirty="0" err="1">
                <a:solidFill>
                  <a:srgbClr val="000000"/>
                </a:solidFill>
                <a:latin typeface="Arial" panose="020B0604020202020204" pitchFamily="34" charset="0"/>
                <a:cs typeface="Arial" panose="020B0604020202020204" pitchFamily="34" charset="0"/>
              </a:rPr>
              <a:t>thành</a:t>
            </a:r>
            <a:r>
              <a:rPr lang="en-US" sz="3589" spc="351" dirty="0">
                <a:solidFill>
                  <a:srgbClr val="000000"/>
                </a:solidFill>
                <a:latin typeface="Arial" panose="020B0604020202020204" pitchFamily="34" charset="0"/>
                <a:cs typeface="Arial" panose="020B0604020202020204" pitchFamily="34" charset="0"/>
              </a:rPr>
              <a:t> </a:t>
            </a:r>
            <a:r>
              <a:rPr lang="en-US" sz="3589" spc="351" dirty="0" err="1">
                <a:solidFill>
                  <a:srgbClr val="000000"/>
                </a:solidFill>
                <a:latin typeface="Arial" panose="020B0604020202020204" pitchFamily="34" charset="0"/>
                <a:cs typeface="Arial" panose="020B0604020202020204" pitchFamily="34" charset="0"/>
              </a:rPr>
              <a:t>phố</a:t>
            </a:r>
            <a:r>
              <a:rPr lang="en-US" sz="3589" spc="351" dirty="0">
                <a:solidFill>
                  <a:srgbClr val="000000"/>
                </a:solidFill>
                <a:latin typeface="Arial" panose="020B0604020202020204" pitchFamily="34" charset="0"/>
                <a:cs typeface="Arial" panose="020B0604020202020204" pitchFamily="34" charset="0"/>
              </a:rPr>
              <a:t>)</a:t>
            </a:r>
          </a:p>
          <a:p>
            <a:pPr algn="just">
              <a:lnSpc>
                <a:spcPts val="4953"/>
              </a:lnSpc>
            </a:pPr>
            <a:endParaRPr lang="en-US" sz="3589" spc="351" dirty="0">
              <a:solidFill>
                <a:srgbClr val="000000"/>
              </a:solidFill>
              <a:latin typeface="Arial" panose="020B0604020202020204" pitchFamily="34" charset="0"/>
              <a:cs typeface="Arial" panose="020B0604020202020204" pitchFamily="34" charset="0"/>
            </a:endParaRPr>
          </a:p>
          <a:p>
            <a:pPr algn="just">
              <a:lnSpc>
                <a:spcPts val="4953"/>
              </a:lnSpc>
            </a:pPr>
            <a:r>
              <a:rPr lang="en-US" sz="3589" spc="351" dirty="0">
                <a:solidFill>
                  <a:srgbClr val="000000"/>
                </a:solidFill>
                <a:latin typeface="Arial" panose="020B0604020202020204" pitchFamily="34" charset="0"/>
                <a:cs typeface="Arial" panose="020B0604020202020204" pitchFamily="34" charset="0"/>
              </a:rPr>
              <a:t> - </a:t>
            </a:r>
            <a:r>
              <a:rPr lang="en-US" sz="3589" b="1" spc="351" dirty="0">
                <a:solidFill>
                  <a:srgbClr val="000000"/>
                </a:solidFill>
                <a:latin typeface="Arial" panose="020B0604020202020204" pitchFamily="34" charset="0"/>
                <a:cs typeface="Arial" panose="020B0604020202020204" pitchFamily="34" charset="0"/>
              </a:rPr>
              <a:t>CO AQI Value, ..., PM2.5 AQI Category </a:t>
            </a:r>
            <a:r>
              <a:rPr lang="en-US" sz="3589" spc="351" dirty="0">
                <a:solidFill>
                  <a:srgbClr val="000000"/>
                </a:solidFill>
                <a:latin typeface="Arial" panose="020B0604020202020204" pitchFamily="34" charset="0"/>
                <a:cs typeface="Arial" panose="020B0604020202020204" pitchFamily="34" charset="0"/>
              </a:rPr>
              <a:t>(</a:t>
            </a:r>
            <a:r>
              <a:rPr lang="en-US" sz="3589" spc="351" dirty="0" err="1">
                <a:solidFill>
                  <a:srgbClr val="000000"/>
                </a:solidFill>
                <a:latin typeface="Arial" panose="020B0604020202020204" pitchFamily="34" charset="0"/>
                <a:cs typeface="Arial" panose="020B0604020202020204" pitchFamily="34" charset="0"/>
              </a:rPr>
              <a:t>chỉ</a:t>
            </a:r>
            <a:r>
              <a:rPr lang="en-US" sz="3589" spc="351" dirty="0">
                <a:solidFill>
                  <a:srgbClr val="000000"/>
                </a:solidFill>
                <a:latin typeface="Arial" panose="020B0604020202020204" pitchFamily="34" charset="0"/>
                <a:cs typeface="Arial" panose="020B0604020202020204" pitchFamily="34" charset="0"/>
              </a:rPr>
              <a:t> </a:t>
            </a:r>
            <a:r>
              <a:rPr lang="en-US" sz="3589" spc="351" dirty="0" err="1">
                <a:solidFill>
                  <a:srgbClr val="000000"/>
                </a:solidFill>
                <a:latin typeface="Arial" panose="020B0604020202020204" pitchFamily="34" charset="0"/>
                <a:cs typeface="Arial" panose="020B0604020202020204" pitchFamily="34" charset="0"/>
              </a:rPr>
              <a:t>số</a:t>
            </a:r>
            <a:r>
              <a:rPr lang="en-US" sz="3589" spc="351" dirty="0">
                <a:solidFill>
                  <a:srgbClr val="000000"/>
                </a:solidFill>
                <a:latin typeface="Arial" panose="020B0604020202020204" pitchFamily="34" charset="0"/>
                <a:cs typeface="Arial" panose="020B0604020202020204" pitchFamily="34" charset="0"/>
              </a:rPr>
              <a:t> </a:t>
            </a:r>
            <a:r>
              <a:rPr lang="en-US" sz="3589" spc="351" dirty="0" err="1">
                <a:solidFill>
                  <a:srgbClr val="000000"/>
                </a:solidFill>
                <a:latin typeface="Arial" panose="020B0604020202020204" pitchFamily="34" charset="0"/>
                <a:cs typeface="Arial" panose="020B0604020202020204" pitchFamily="34" charset="0"/>
              </a:rPr>
              <a:t>đo</a:t>
            </a:r>
            <a:r>
              <a:rPr lang="en-US" sz="3589" spc="351" dirty="0">
                <a:solidFill>
                  <a:srgbClr val="000000"/>
                </a:solidFill>
                <a:latin typeface="Arial" panose="020B0604020202020204" pitchFamily="34" charset="0"/>
                <a:cs typeface="Arial" panose="020B0604020202020204" pitchFamily="34" charset="0"/>
              </a:rPr>
              <a:t> </a:t>
            </a:r>
            <a:r>
              <a:rPr lang="en-US" sz="3589" spc="351" dirty="0" err="1">
                <a:solidFill>
                  <a:srgbClr val="000000"/>
                </a:solidFill>
                <a:latin typeface="Arial" panose="020B0604020202020204" pitchFamily="34" charset="0"/>
                <a:cs typeface="Arial" panose="020B0604020202020204" pitchFamily="34" charset="0"/>
              </a:rPr>
              <a:t>lường</a:t>
            </a:r>
            <a:r>
              <a:rPr lang="en-US" sz="3589" spc="351" dirty="0">
                <a:solidFill>
                  <a:srgbClr val="000000"/>
                </a:solidFill>
                <a:latin typeface="Arial" panose="020B0604020202020204" pitchFamily="34" charset="0"/>
                <a:cs typeface="Arial" panose="020B0604020202020204" pitchFamily="34" charset="0"/>
              </a:rPr>
              <a:t> </a:t>
            </a:r>
            <a:r>
              <a:rPr lang="en-US" sz="3589" spc="351" dirty="0" err="1">
                <a:solidFill>
                  <a:srgbClr val="000000"/>
                </a:solidFill>
                <a:latin typeface="Arial" panose="020B0604020202020204" pitchFamily="34" charset="0"/>
                <a:cs typeface="Arial" panose="020B0604020202020204" pitchFamily="34" charset="0"/>
              </a:rPr>
              <a:t>không</a:t>
            </a:r>
            <a:r>
              <a:rPr lang="en-US" sz="3589" spc="351" dirty="0">
                <a:solidFill>
                  <a:srgbClr val="000000"/>
                </a:solidFill>
                <a:latin typeface="Arial" panose="020B0604020202020204" pitchFamily="34" charset="0"/>
                <a:cs typeface="Arial" panose="020B0604020202020204" pitchFamily="34" charset="0"/>
              </a:rPr>
              <a:t> </a:t>
            </a:r>
            <a:r>
              <a:rPr lang="en-US" sz="3589" spc="351" dirty="0" err="1">
                <a:solidFill>
                  <a:srgbClr val="000000"/>
                </a:solidFill>
                <a:latin typeface="Arial" panose="020B0604020202020204" pitchFamily="34" charset="0"/>
                <a:cs typeface="Arial" panose="020B0604020202020204" pitchFamily="34" charset="0"/>
              </a:rPr>
              <a:t>khí</a:t>
            </a:r>
            <a:r>
              <a:rPr lang="en-US" sz="3589" spc="351" dirty="0">
                <a:solidFill>
                  <a:srgbClr val="000000"/>
                </a:solidFill>
                <a:latin typeface="Arial" panose="020B0604020202020204" pitchFamily="34" charset="0"/>
                <a:cs typeface="Arial" panose="020B0604020202020204" pitchFamily="34" charset="0"/>
              </a:rPr>
              <a:t>)</a:t>
            </a:r>
          </a:p>
          <a:p>
            <a:pPr algn="just">
              <a:lnSpc>
                <a:spcPts val="4953"/>
              </a:lnSpc>
            </a:pPr>
            <a:endParaRPr lang="en-US" sz="3589" spc="351" dirty="0">
              <a:solidFill>
                <a:srgbClr val="000000"/>
              </a:solidFill>
              <a:latin typeface="Arial" panose="020B0604020202020204" pitchFamily="34" charset="0"/>
              <a:cs typeface="Arial" panose="020B0604020202020204" pitchFamily="34" charset="0"/>
            </a:endParaRPr>
          </a:p>
          <a:p>
            <a:pPr marL="0" lvl="0" indent="0" algn="just">
              <a:lnSpc>
                <a:spcPts val="4953"/>
              </a:lnSpc>
              <a:spcBef>
                <a:spcPct val="0"/>
              </a:spcBef>
            </a:pPr>
            <a:r>
              <a:rPr lang="en-US" sz="3589" spc="351" dirty="0">
                <a:solidFill>
                  <a:srgbClr val="000000"/>
                </a:solidFill>
                <a:latin typeface="Arial" panose="020B0604020202020204" pitchFamily="34" charset="0"/>
                <a:cs typeface="Arial" panose="020B0604020202020204" pitchFamily="34" charset="0"/>
              </a:rPr>
              <a:t> - </a:t>
            </a:r>
            <a:r>
              <a:rPr lang="en-US" sz="3589" b="1" spc="351" dirty="0" err="1">
                <a:solidFill>
                  <a:srgbClr val="000000"/>
                </a:solidFill>
                <a:latin typeface="Arial" panose="020B0604020202020204" pitchFamily="34" charset="0"/>
                <a:cs typeface="Arial" panose="020B0604020202020204" pitchFamily="34" charset="0"/>
              </a:rPr>
              <a:t>lat</a:t>
            </a:r>
            <a:r>
              <a:rPr lang="en-US" sz="3589" b="1" spc="351" dirty="0">
                <a:solidFill>
                  <a:srgbClr val="000000"/>
                </a:solidFill>
                <a:latin typeface="Arial" panose="020B0604020202020204" pitchFamily="34" charset="0"/>
                <a:cs typeface="Arial" panose="020B0604020202020204" pitchFamily="34" charset="0"/>
              </a:rPr>
              <a:t>, </a:t>
            </a:r>
            <a:r>
              <a:rPr lang="en-US" sz="3589" b="1" spc="351" dirty="0" err="1">
                <a:solidFill>
                  <a:srgbClr val="000000"/>
                </a:solidFill>
                <a:latin typeface="Arial" panose="020B0604020202020204" pitchFamily="34" charset="0"/>
                <a:cs typeface="Arial" panose="020B0604020202020204" pitchFamily="34" charset="0"/>
              </a:rPr>
              <a:t>lng</a:t>
            </a:r>
            <a:r>
              <a:rPr lang="en-US" sz="3589" b="1" spc="351" dirty="0">
                <a:solidFill>
                  <a:srgbClr val="000000"/>
                </a:solidFill>
                <a:latin typeface="Arial" panose="020B0604020202020204" pitchFamily="34" charset="0"/>
                <a:cs typeface="Arial" panose="020B0604020202020204" pitchFamily="34" charset="0"/>
              </a:rPr>
              <a:t> </a:t>
            </a:r>
            <a:r>
              <a:rPr lang="en-US" sz="3589" spc="351" dirty="0">
                <a:solidFill>
                  <a:srgbClr val="000000"/>
                </a:solidFill>
                <a:latin typeface="Arial" panose="020B0604020202020204" pitchFamily="34" charset="0"/>
                <a:cs typeface="Arial" panose="020B0604020202020204" pitchFamily="34" charset="0"/>
              </a:rPr>
              <a:t>(</a:t>
            </a:r>
            <a:r>
              <a:rPr lang="en-US" sz="3589" spc="351" dirty="0" err="1">
                <a:solidFill>
                  <a:srgbClr val="000000"/>
                </a:solidFill>
                <a:latin typeface="Arial" panose="020B0604020202020204" pitchFamily="34" charset="0"/>
                <a:cs typeface="Arial" panose="020B0604020202020204" pitchFamily="34" charset="0"/>
              </a:rPr>
              <a:t>vĩ</a:t>
            </a:r>
            <a:r>
              <a:rPr lang="en-US" sz="3589" spc="351" dirty="0">
                <a:solidFill>
                  <a:srgbClr val="000000"/>
                </a:solidFill>
                <a:latin typeface="Arial" panose="020B0604020202020204" pitchFamily="34" charset="0"/>
                <a:cs typeface="Arial" panose="020B0604020202020204" pitchFamily="34" charset="0"/>
              </a:rPr>
              <a:t> </a:t>
            </a:r>
            <a:r>
              <a:rPr lang="en-US" sz="3589" spc="351" dirty="0" err="1">
                <a:solidFill>
                  <a:srgbClr val="000000"/>
                </a:solidFill>
                <a:latin typeface="Arial" panose="020B0604020202020204" pitchFamily="34" charset="0"/>
                <a:cs typeface="Arial" panose="020B0604020202020204" pitchFamily="34" charset="0"/>
              </a:rPr>
              <a:t>độ</a:t>
            </a:r>
            <a:r>
              <a:rPr lang="en-US" sz="3589" spc="351" dirty="0">
                <a:solidFill>
                  <a:srgbClr val="000000"/>
                </a:solidFill>
                <a:latin typeface="Arial" panose="020B0604020202020204" pitchFamily="34" charset="0"/>
                <a:cs typeface="Arial" panose="020B0604020202020204" pitchFamily="34" charset="0"/>
              </a:rPr>
              <a:t> </a:t>
            </a:r>
            <a:r>
              <a:rPr lang="en-US" sz="3589" spc="351" dirty="0" err="1">
                <a:solidFill>
                  <a:srgbClr val="000000"/>
                </a:solidFill>
                <a:latin typeface="Arial" panose="020B0604020202020204" pitchFamily="34" charset="0"/>
                <a:cs typeface="Arial" panose="020B0604020202020204" pitchFamily="34" charset="0"/>
              </a:rPr>
              <a:t>và</a:t>
            </a:r>
            <a:r>
              <a:rPr lang="en-US" sz="3589" spc="351" dirty="0">
                <a:solidFill>
                  <a:srgbClr val="000000"/>
                </a:solidFill>
                <a:latin typeface="Arial" panose="020B0604020202020204" pitchFamily="34" charset="0"/>
                <a:cs typeface="Arial" panose="020B0604020202020204" pitchFamily="34" charset="0"/>
              </a:rPr>
              <a:t> </a:t>
            </a:r>
            <a:r>
              <a:rPr lang="en-US" sz="3589" spc="351" dirty="0" err="1">
                <a:solidFill>
                  <a:srgbClr val="000000"/>
                </a:solidFill>
                <a:latin typeface="Arial" panose="020B0604020202020204" pitchFamily="34" charset="0"/>
                <a:cs typeface="Arial" panose="020B0604020202020204" pitchFamily="34" charset="0"/>
              </a:rPr>
              <a:t>kinh</a:t>
            </a:r>
            <a:r>
              <a:rPr lang="en-US" sz="3589" spc="351" dirty="0">
                <a:solidFill>
                  <a:srgbClr val="000000"/>
                </a:solidFill>
                <a:latin typeface="Arial" panose="020B0604020202020204" pitchFamily="34" charset="0"/>
                <a:cs typeface="Arial" panose="020B0604020202020204" pitchFamily="34" charset="0"/>
              </a:rPr>
              <a:t> </a:t>
            </a:r>
            <a:r>
              <a:rPr lang="en-US" sz="3589" spc="351" dirty="0" err="1">
                <a:solidFill>
                  <a:srgbClr val="000000"/>
                </a:solidFill>
                <a:latin typeface="Arial" panose="020B0604020202020204" pitchFamily="34" charset="0"/>
                <a:cs typeface="Arial" panose="020B0604020202020204" pitchFamily="34" charset="0"/>
              </a:rPr>
              <a:t>độ</a:t>
            </a:r>
            <a:r>
              <a:rPr lang="en-US" sz="3589" spc="351" dirty="0">
                <a:solidFill>
                  <a:srgbClr val="000000"/>
                </a:solidFill>
                <a:latin typeface="Arial" panose="020B0604020202020204" pitchFamily="34" charset="0"/>
                <a:cs typeface="Arial" panose="020B0604020202020204" pitchFamily="34" charset="0"/>
              </a:rPr>
              <a:t> </a:t>
            </a:r>
            <a:r>
              <a:rPr lang="en-US" sz="3589" spc="351" dirty="0" err="1">
                <a:solidFill>
                  <a:srgbClr val="000000"/>
                </a:solidFill>
                <a:latin typeface="Arial" panose="020B0604020202020204" pitchFamily="34" charset="0"/>
                <a:cs typeface="Arial" panose="020B0604020202020204" pitchFamily="34" charset="0"/>
              </a:rPr>
              <a:t>tại</a:t>
            </a:r>
            <a:r>
              <a:rPr lang="en-US" sz="3589" spc="351" dirty="0">
                <a:solidFill>
                  <a:srgbClr val="000000"/>
                </a:solidFill>
                <a:latin typeface="Arial" panose="020B0604020202020204" pitchFamily="34" charset="0"/>
                <a:cs typeface="Arial" panose="020B0604020202020204" pitchFamily="34" charset="0"/>
              </a:rPr>
              <a:t> </a:t>
            </a:r>
            <a:r>
              <a:rPr lang="en-US" sz="3589" spc="351" dirty="0" err="1">
                <a:solidFill>
                  <a:srgbClr val="000000"/>
                </a:solidFill>
                <a:latin typeface="Arial" panose="020B0604020202020204" pitchFamily="34" charset="0"/>
                <a:cs typeface="Arial" panose="020B0604020202020204" pitchFamily="34" charset="0"/>
              </a:rPr>
              <a:t>điểm</a:t>
            </a:r>
            <a:r>
              <a:rPr lang="en-US" sz="3589" spc="351" dirty="0">
                <a:solidFill>
                  <a:srgbClr val="000000"/>
                </a:solidFill>
                <a:latin typeface="Arial" panose="020B0604020202020204" pitchFamily="34" charset="0"/>
                <a:cs typeface="Arial" panose="020B0604020202020204" pitchFamily="34" charset="0"/>
              </a:rPr>
              <a:t> </a:t>
            </a:r>
            <a:r>
              <a:rPr lang="en-US" sz="3589" spc="351" dirty="0" err="1">
                <a:solidFill>
                  <a:srgbClr val="000000"/>
                </a:solidFill>
                <a:latin typeface="Arial" panose="020B0604020202020204" pitchFamily="34" charset="0"/>
                <a:cs typeface="Arial" panose="020B0604020202020204" pitchFamily="34" charset="0"/>
              </a:rPr>
              <a:t>đo</a:t>
            </a:r>
            <a:r>
              <a:rPr lang="en-US" sz="3589" spc="351" dirty="0">
                <a:solidFill>
                  <a:srgbClr val="000000"/>
                </a:solidFill>
                <a:latin typeface="Arial" panose="020B0604020202020204" pitchFamily="34" charset="0"/>
                <a:cs typeface="Arial" panose="020B0604020202020204" pitchFamily="34" charset="0"/>
              </a:rPr>
              <a:t> </a:t>
            </a:r>
            <a:r>
              <a:rPr lang="en-US" sz="3589" spc="351" dirty="0" err="1">
                <a:solidFill>
                  <a:srgbClr val="000000"/>
                </a:solidFill>
                <a:latin typeface="Arial" panose="020B0604020202020204" pitchFamily="34" charset="0"/>
                <a:cs typeface="Arial" panose="020B0604020202020204" pitchFamily="34" charset="0"/>
              </a:rPr>
              <a:t>đạc</a:t>
            </a:r>
            <a:r>
              <a:rPr lang="en-US" sz="3589" spc="351" dirty="0">
                <a:solidFill>
                  <a:srgbClr val="000000"/>
                </a:solidFill>
                <a:latin typeface="Arial" panose="020B0604020202020204" pitchFamily="34" charset="0"/>
                <a:cs typeface="Arial" panose="020B0604020202020204" pitchFamily="34" charset="0"/>
              </a:rPr>
              <a:t>)</a:t>
            </a:r>
          </a:p>
        </p:txBody>
      </p:sp>
      <p:pic>
        <p:nvPicPr>
          <p:cNvPr id="9" name="Picture 8">
            <a:extLst>
              <a:ext uri="{FF2B5EF4-FFF2-40B4-BE49-F238E27FC236}">
                <a16:creationId xmlns:a16="http://schemas.microsoft.com/office/drawing/2014/main" id="{827F2FEF-018B-D635-C5EB-92BD049D91D6}"/>
              </a:ext>
            </a:extLst>
          </p:cNvPr>
          <p:cNvPicPr>
            <a:picLocks noChangeAspect="1"/>
          </p:cNvPicPr>
          <p:nvPr/>
        </p:nvPicPr>
        <p:blipFill>
          <a:blip r:embed="rId5"/>
          <a:stretch>
            <a:fillRect/>
          </a:stretch>
        </p:blipFill>
        <p:spPr>
          <a:xfrm>
            <a:off x="8850297" y="14654"/>
            <a:ext cx="9297230" cy="1027234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1028700" y="1028700"/>
            <a:ext cx="7202007" cy="532072"/>
          </a:xfrm>
          <a:prstGeom prst="rect">
            <a:avLst/>
          </a:prstGeom>
        </p:spPr>
        <p:txBody>
          <a:bodyPr lIns="0" tIns="0" rIns="0" bIns="0" rtlCol="0" anchor="t">
            <a:spAutoFit/>
          </a:bodyPr>
          <a:lstStyle/>
          <a:p>
            <a:pPr marL="0" lvl="0" indent="0" algn="l">
              <a:lnSpc>
                <a:spcPts val="3486"/>
              </a:lnSpc>
              <a:spcBef>
                <a:spcPct val="0"/>
              </a:spcBef>
            </a:pPr>
            <a:r>
              <a:rPr lang="en-US" sz="3521" spc="123">
                <a:solidFill>
                  <a:srgbClr val="040506"/>
                </a:solidFill>
                <a:latin typeface="Bungee"/>
              </a:rPr>
              <a:t>01: Khái quát về Dataset</a:t>
            </a:r>
          </a:p>
        </p:txBody>
      </p:sp>
      <p:sp>
        <p:nvSpPr>
          <p:cNvPr id="4" name="Freeform 4"/>
          <p:cNvSpPr/>
          <p:nvPr/>
        </p:nvSpPr>
        <p:spPr>
          <a:xfrm rot="-10800000">
            <a:off x="-305814" y="-323115"/>
            <a:ext cx="8536520" cy="2452310"/>
          </a:xfrm>
          <a:custGeom>
            <a:avLst/>
            <a:gdLst/>
            <a:ahLst/>
            <a:cxnLst/>
            <a:rect l="l" t="t" r="r" b="b"/>
            <a:pathLst>
              <a:path w="8536520" h="2452310">
                <a:moveTo>
                  <a:pt x="0" y="0"/>
                </a:moveTo>
                <a:lnTo>
                  <a:pt x="8536521" y="0"/>
                </a:lnTo>
                <a:lnTo>
                  <a:pt x="8536521" y="2452310"/>
                </a:lnTo>
                <a:lnTo>
                  <a:pt x="0" y="24523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028700" y="2694177"/>
            <a:ext cx="16230600" cy="6618752"/>
          </a:xfrm>
          <a:custGeom>
            <a:avLst/>
            <a:gdLst/>
            <a:ahLst/>
            <a:cxnLst/>
            <a:rect l="l" t="t" r="r" b="b"/>
            <a:pathLst>
              <a:path w="16230600" h="6618752">
                <a:moveTo>
                  <a:pt x="0" y="0"/>
                </a:moveTo>
                <a:lnTo>
                  <a:pt x="16230600" y="0"/>
                </a:lnTo>
                <a:lnTo>
                  <a:pt x="16230600" y="6618752"/>
                </a:lnTo>
                <a:lnTo>
                  <a:pt x="0" y="6618752"/>
                </a:lnTo>
                <a:lnTo>
                  <a:pt x="0" y="0"/>
                </a:lnTo>
                <a:close/>
              </a:path>
            </a:pathLst>
          </a:custGeom>
          <a:blipFill>
            <a:blip r:embed="rId5"/>
            <a:stretch>
              <a:fillRect/>
            </a:stretch>
          </a:blipFill>
        </p:spPr>
      </p:sp>
      <p:sp>
        <p:nvSpPr>
          <p:cNvPr id="6" name="TextBox 6"/>
          <p:cNvSpPr txBox="1"/>
          <p:nvPr/>
        </p:nvSpPr>
        <p:spPr>
          <a:xfrm>
            <a:off x="9630578" y="560995"/>
            <a:ext cx="5213411" cy="1334132"/>
          </a:xfrm>
          <a:prstGeom prst="rect">
            <a:avLst/>
          </a:prstGeom>
        </p:spPr>
        <p:txBody>
          <a:bodyPr lIns="0" tIns="0" rIns="0" bIns="0" rtlCol="0" anchor="t">
            <a:spAutoFit/>
          </a:bodyPr>
          <a:lstStyle/>
          <a:p>
            <a:pPr marL="0" lvl="0" indent="0" algn="just">
              <a:lnSpc>
                <a:spcPts val="10886"/>
              </a:lnSpc>
              <a:spcBef>
                <a:spcPct val="0"/>
              </a:spcBef>
            </a:pPr>
            <a:r>
              <a:rPr lang="en-US" sz="7889" spc="773">
                <a:solidFill>
                  <a:srgbClr val="F83229"/>
                </a:solidFill>
                <a:latin typeface="Oswald Bold"/>
              </a:rPr>
              <a:t>OVERVIEW</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2925483">
            <a:off x="5978889" y="4633519"/>
            <a:ext cx="15026802" cy="159135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3"/>
            <a:stretch>
              <a:fillRect t="-86495"/>
            </a:stretch>
          </a:blipFill>
        </p:spPr>
      </p:sp>
      <p:grpSp>
        <p:nvGrpSpPr>
          <p:cNvPr id="4" name="Group 4"/>
          <p:cNvGrpSpPr>
            <a:grpSpLocks noChangeAspect="1"/>
          </p:cNvGrpSpPr>
          <p:nvPr/>
        </p:nvGrpSpPr>
        <p:grpSpPr>
          <a:xfrm>
            <a:off x="9580140" y="-40421"/>
            <a:ext cx="8707860" cy="9796342"/>
            <a:chOff x="0" y="0"/>
            <a:chExt cx="5370413" cy="6041715"/>
          </a:xfrm>
        </p:grpSpPr>
        <p:sp>
          <p:nvSpPr>
            <p:cNvPr id="5" name="Freeform 5"/>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sp>
        <p:sp>
          <p:nvSpPr>
            <p:cNvPr id="6" name="Freeform 6"/>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4"/>
              <a:stretch>
                <a:fillRect l="-34427" r="-34427"/>
              </a:stretch>
            </a:blipFill>
          </p:spPr>
        </p:sp>
      </p:grpSp>
      <p:grpSp>
        <p:nvGrpSpPr>
          <p:cNvPr id="7" name="Group 7"/>
          <p:cNvGrpSpPr/>
          <p:nvPr/>
        </p:nvGrpSpPr>
        <p:grpSpPr>
          <a:xfrm>
            <a:off x="-3978888" y="0"/>
            <a:ext cx="15859325" cy="2439864"/>
            <a:chOff x="0" y="0"/>
            <a:chExt cx="1537211" cy="236491"/>
          </a:xfrm>
        </p:grpSpPr>
        <p:sp>
          <p:nvSpPr>
            <p:cNvPr id="8" name="Freeform 8"/>
            <p:cNvSpPr/>
            <p:nvPr/>
          </p:nvSpPr>
          <p:spPr>
            <a:xfrm>
              <a:off x="0" y="0"/>
              <a:ext cx="1537211" cy="236491"/>
            </a:xfrm>
            <a:custGeom>
              <a:avLst/>
              <a:gdLst/>
              <a:ahLst/>
              <a:cxnLst/>
              <a:rect l="l" t="t" r="r" b="b"/>
              <a:pathLst>
                <a:path w="1537211" h="236491">
                  <a:moveTo>
                    <a:pt x="1334011" y="0"/>
                  </a:moveTo>
                  <a:lnTo>
                    <a:pt x="0" y="0"/>
                  </a:lnTo>
                  <a:lnTo>
                    <a:pt x="203200" y="236491"/>
                  </a:lnTo>
                  <a:lnTo>
                    <a:pt x="1537211" y="236491"/>
                  </a:lnTo>
                  <a:lnTo>
                    <a:pt x="1334011" y="0"/>
                  </a:lnTo>
                  <a:close/>
                </a:path>
              </a:pathLst>
            </a:custGeom>
            <a:solidFill>
              <a:srgbClr val="010101"/>
            </a:solidFill>
            <a:ln cap="sq">
              <a:noFill/>
              <a:prstDash val="solid"/>
              <a:miter/>
            </a:ln>
          </p:spPr>
        </p:sp>
        <p:sp>
          <p:nvSpPr>
            <p:cNvPr id="9" name="TextBox 9"/>
            <p:cNvSpPr txBox="1"/>
            <p:nvPr/>
          </p:nvSpPr>
          <p:spPr>
            <a:xfrm>
              <a:off x="101600" y="-19050"/>
              <a:ext cx="1334011" cy="255541"/>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Freeform 10"/>
          <p:cNvSpPr/>
          <p:nvPr/>
        </p:nvSpPr>
        <p:spPr>
          <a:xfrm>
            <a:off x="11880438" y="6869168"/>
            <a:ext cx="2881093" cy="2886754"/>
          </a:xfrm>
          <a:custGeom>
            <a:avLst/>
            <a:gdLst/>
            <a:ahLst/>
            <a:cxnLst/>
            <a:rect l="l" t="t" r="r" b="b"/>
            <a:pathLst>
              <a:path w="2881093" h="2886754">
                <a:moveTo>
                  <a:pt x="0" y="0"/>
                </a:moveTo>
                <a:lnTo>
                  <a:pt x="2881093" y="0"/>
                </a:lnTo>
                <a:lnTo>
                  <a:pt x="2881093" y="2886753"/>
                </a:lnTo>
                <a:lnTo>
                  <a:pt x="0" y="2886753"/>
                </a:lnTo>
                <a:lnTo>
                  <a:pt x="0" y="0"/>
                </a:lnTo>
                <a:close/>
              </a:path>
            </a:pathLst>
          </a:custGeom>
          <a:blipFill>
            <a:blip r:embed="rId5"/>
            <a:stretch>
              <a:fillRect/>
            </a:stretch>
          </a:blipFill>
        </p:spPr>
      </p:sp>
      <p:sp>
        <p:nvSpPr>
          <p:cNvPr id="11" name="TextBox 11"/>
          <p:cNvSpPr txBox="1"/>
          <p:nvPr/>
        </p:nvSpPr>
        <p:spPr>
          <a:xfrm>
            <a:off x="-1584614" y="753680"/>
            <a:ext cx="13825222" cy="1651729"/>
          </a:xfrm>
          <a:prstGeom prst="rect">
            <a:avLst/>
          </a:prstGeom>
        </p:spPr>
        <p:txBody>
          <a:bodyPr lIns="0" tIns="0" rIns="0" bIns="0" rtlCol="0" anchor="t">
            <a:spAutoFit/>
          </a:bodyPr>
          <a:lstStyle/>
          <a:p>
            <a:pPr algn="ctr">
              <a:lnSpc>
                <a:spcPts val="6664"/>
              </a:lnSpc>
            </a:pPr>
            <a:r>
              <a:rPr lang="en-US" sz="4829" spc="38">
                <a:solidFill>
                  <a:srgbClr val="FFFFFF"/>
                </a:solidFill>
                <a:latin typeface="Oswald Bold"/>
              </a:rPr>
              <a:t>MỤC TIÊU ĐẶT RA</a:t>
            </a:r>
          </a:p>
          <a:p>
            <a:pPr marL="0" lvl="0" indent="0" algn="ctr">
              <a:lnSpc>
                <a:spcPts val="6664"/>
              </a:lnSpc>
              <a:spcBef>
                <a:spcPct val="0"/>
              </a:spcBef>
            </a:pPr>
            <a:endParaRPr lang="en-US" sz="4829" spc="38">
              <a:solidFill>
                <a:srgbClr val="FFFFFF"/>
              </a:solidFill>
              <a:latin typeface="Oswald Bold"/>
            </a:endParaRPr>
          </a:p>
        </p:txBody>
      </p:sp>
      <p:sp>
        <p:nvSpPr>
          <p:cNvPr id="12" name="TextBox 12"/>
          <p:cNvSpPr txBox="1"/>
          <p:nvPr/>
        </p:nvSpPr>
        <p:spPr>
          <a:xfrm>
            <a:off x="685496" y="3595669"/>
            <a:ext cx="10948413" cy="4556668"/>
          </a:xfrm>
          <a:prstGeom prst="rect">
            <a:avLst/>
          </a:prstGeom>
        </p:spPr>
        <p:txBody>
          <a:bodyPr lIns="0" tIns="0" rIns="0" bIns="0" rtlCol="0" anchor="t">
            <a:spAutoFit/>
          </a:bodyPr>
          <a:lstStyle/>
          <a:p>
            <a:pPr marL="697061" lvl="1" indent="-348531">
              <a:lnSpc>
                <a:spcPts val="4520"/>
              </a:lnSpc>
              <a:buFont typeface="Arial"/>
              <a:buChar char="•"/>
            </a:pPr>
            <a:r>
              <a:rPr lang="en-US" sz="3228" dirty="0" err="1">
                <a:solidFill>
                  <a:srgbClr val="000000"/>
                </a:solidFill>
                <a:latin typeface="Open Sans Bold Italics"/>
              </a:rPr>
              <a:t>Đánh</a:t>
            </a:r>
            <a:r>
              <a:rPr lang="en-US" sz="3228" dirty="0">
                <a:solidFill>
                  <a:srgbClr val="000000"/>
                </a:solidFill>
                <a:latin typeface="Open Sans Bold Italics"/>
              </a:rPr>
              <a:t> </a:t>
            </a:r>
            <a:r>
              <a:rPr lang="en-US" sz="3228" dirty="0" err="1">
                <a:solidFill>
                  <a:srgbClr val="000000"/>
                </a:solidFill>
                <a:latin typeface="Open Sans Bold Italics"/>
              </a:rPr>
              <a:t>Giá</a:t>
            </a:r>
            <a:r>
              <a:rPr lang="en-US" sz="3228" dirty="0">
                <a:solidFill>
                  <a:srgbClr val="000000"/>
                </a:solidFill>
                <a:latin typeface="Open Sans Bold Italics"/>
              </a:rPr>
              <a:t> </a:t>
            </a:r>
            <a:r>
              <a:rPr lang="en-US" sz="3228" dirty="0" err="1">
                <a:solidFill>
                  <a:srgbClr val="000000"/>
                </a:solidFill>
                <a:latin typeface="Open Sans Bold Italics"/>
              </a:rPr>
              <a:t>Đặc</a:t>
            </a:r>
            <a:r>
              <a:rPr lang="en-US" sz="3228" dirty="0">
                <a:solidFill>
                  <a:srgbClr val="000000"/>
                </a:solidFill>
                <a:latin typeface="Open Sans Bold Italics"/>
              </a:rPr>
              <a:t> </a:t>
            </a:r>
            <a:r>
              <a:rPr lang="en-US" sz="3228" dirty="0" err="1">
                <a:solidFill>
                  <a:srgbClr val="000000"/>
                </a:solidFill>
                <a:latin typeface="Open Sans Bold Italics"/>
              </a:rPr>
              <a:t>Điểm</a:t>
            </a:r>
            <a:r>
              <a:rPr lang="en-US" sz="3228" dirty="0">
                <a:solidFill>
                  <a:srgbClr val="000000"/>
                </a:solidFill>
                <a:latin typeface="Open Sans Bold Italics"/>
              </a:rPr>
              <a:t> </a:t>
            </a:r>
            <a:r>
              <a:rPr lang="en-US" sz="3228" dirty="0" err="1">
                <a:solidFill>
                  <a:srgbClr val="000000"/>
                </a:solidFill>
                <a:latin typeface="Open Sans Bold Italics"/>
              </a:rPr>
              <a:t>Khác</a:t>
            </a:r>
            <a:r>
              <a:rPr lang="en-US" sz="3228" dirty="0">
                <a:solidFill>
                  <a:srgbClr val="000000"/>
                </a:solidFill>
                <a:latin typeface="Open Sans Bold Italics"/>
              </a:rPr>
              <a:t> </a:t>
            </a:r>
            <a:r>
              <a:rPr lang="en-US" sz="3228" dirty="0" err="1">
                <a:solidFill>
                  <a:srgbClr val="000000"/>
                </a:solidFill>
                <a:latin typeface="Open Sans Bold Italics"/>
              </a:rPr>
              <a:t>Biệt</a:t>
            </a:r>
            <a:r>
              <a:rPr lang="en-US" sz="3228" dirty="0">
                <a:solidFill>
                  <a:srgbClr val="000000"/>
                </a:solidFill>
                <a:latin typeface="Open Sans Bold Italics"/>
              </a:rPr>
              <a:t> </a:t>
            </a:r>
            <a:r>
              <a:rPr lang="en-US" sz="3228" dirty="0" err="1">
                <a:solidFill>
                  <a:srgbClr val="000000"/>
                </a:solidFill>
                <a:latin typeface="Open Sans Bold Italics"/>
              </a:rPr>
              <a:t>Giữa</a:t>
            </a:r>
            <a:r>
              <a:rPr lang="en-US" sz="3228" dirty="0">
                <a:solidFill>
                  <a:srgbClr val="000000"/>
                </a:solidFill>
                <a:latin typeface="Open Sans Bold Italics"/>
              </a:rPr>
              <a:t> </a:t>
            </a:r>
            <a:r>
              <a:rPr lang="en-US" sz="3228" dirty="0" err="1">
                <a:solidFill>
                  <a:srgbClr val="000000"/>
                </a:solidFill>
                <a:latin typeface="Open Sans Bold Italics"/>
              </a:rPr>
              <a:t>Các</a:t>
            </a:r>
            <a:r>
              <a:rPr lang="en-US" sz="3228" dirty="0">
                <a:solidFill>
                  <a:srgbClr val="000000"/>
                </a:solidFill>
                <a:latin typeface="Open Sans Bold Italics"/>
              </a:rPr>
              <a:t> </a:t>
            </a:r>
            <a:r>
              <a:rPr lang="en-US" sz="3228" dirty="0" err="1">
                <a:solidFill>
                  <a:srgbClr val="000000"/>
                </a:solidFill>
                <a:latin typeface="Open Sans Bold Italics"/>
              </a:rPr>
              <a:t>Khu</a:t>
            </a:r>
            <a:r>
              <a:rPr lang="en-US" sz="3228" dirty="0">
                <a:solidFill>
                  <a:srgbClr val="000000"/>
                </a:solidFill>
                <a:latin typeface="Open Sans Bold Italics"/>
              </a:rPr>
              <a:t> </a:t>
            </a:r>
            <a:r>
              <a:rPr lang="en-US" sz="3228" dirty="0" err="1">
                <a:solidFill>
                  <a:srgbClr val="000000"/>
                </a:solidFill>
                <a:latin typeface="Open Sans Bold Italics"/>
              </a:rPr>
              <a:t>Vực</a:t>
            </a:r>
            <a:endParaRPr lang="en-US" sz="3228" dirty="0">
              <a:solidFill>
                <a:srgbClr val="000000"/>
              </a:solidFill>
              <a:latin typeface="Open Sans Bold Italics"/>
            </a:endParaRPr>
          </a:p>
          <a:p>
            <a:pPr>
              <a:lnSpc>
                <a:spcPts val="4520"/>
              </a:lnSpc>
            </a:pPr>
            <a:endParaRPr lang="en-US" sz="3228" dirty="0">
              <a:solidFill>
                <a:srgbClr val="000000"/>
              </a:solidFill>
              <a:latin typeface="Open Sans Bold Italics"/>
            </a:endParaRPr>
          </a:p>
          <a:p>
            <a:pPr marL="697061" lvl="1" indent="-348531">
              <a:lnSpc>
                <a:spcPts val="4520"/>
              </a:lnSpc>
              <a:buFont typeface="Arial"/>
              <a:buChar char="•"/>
            </a:pPr>
            <a:r>
              <a:rPr lang="en-US" sz="3228" dirty="0" err="1">
                <a:solidFill>
                  <a:srgbClr val="000000"/>
                </a:solidFill>
                <a:latin typeface="Open Sans Bold Italics"/>
              </a:rPr>
              <a:t>Phân</a:t>
            </a:r>
            <a:r>
              <a:rPr lang="en-US" sz="3228" dirty="0">
                <a:solidFill>
                  <a:srgbClr val="000000"/>
                </a:solidFill>
                <a:latin typeface="Open Sans Bold Italics"/>
              </a:rPr>
              <a:t> </a:t>
            </a:r>
            <a:r>
              <a:rPr lang="en-US" sz="3228" dirty="0" err="1">
                <a:solidFill>
                  <a:srgbClr val="000000"/>
                </a:solidFill>
                <a:latin typeface="Open Sans Bold Italics"/>
              </a:rPr>
              <a:t>Tích</a:t>
            </a:r>
            <a:r>
              <a:rPr lang="en-US" sz="3228" dirty="0">
                <a:solidFill>
                  <a:srgbClr val="000000"/>
                </a:solidFill>
                <a:latin typeface="Open Sans Bold Italics"/>
              </a:rPr>
              <a:t> </a:t>
            </a:r>
            <a:r>
              <a:rPr lang="en-US" sz="3228" dirty="0" err="1">
                <a:solidFill>
                  <a:srgbClr val="000000"/>
                </a:solidFill>
                <a:latin typeface="Open Sans Bold Italics"/>
              </a:rPr>
              <a:t>Tương</a:t>
            </a:r>
            <a:r>
              <a:rPr lang="en-US" sz="3228" dirty="0">
                <a:solidFill>
                  <a:srgbClr val="000000"/>
                </a:solidFill>
                <a:latin typeface="Open Sans Bold Italics"/>
              </a:rPr>
              <a:t> Quan </a:t>
            </a:r>
            <a:r>
              <a:rPr lang="en-US" sz="3228" dirty="0" err="1">
                <a:solidFill>
                  <a:srgbClr val="000000"/>
                </a:solidFill>
                <a:latin typeface="Open Sans Bold Italics"/>
              </a:rPr>
              <a:t>với</a:t>
            </a:r>
            <a:r>
              <a:rPr lang="en-US" sz="3228" dirty="0">
                <a:solidFill>
                  <a:srgbClr val="000000"/>
                </a:solidFill>
                <a:latin typeface="Open Sans Bold Italics"/>
              </a:rPr>
              <a:t> </a:t>
            </a:r>
            <a:r>
              <a:rPr lang="en-US" sz="3228" dirty="0" err="1">
                <a:solidFill>
                  <a:srgbClr val="000000"/>
                </a:solidFill>
                <a:latin typeface="Open Sans Bold Italics"/>
              </a:rPr>
              <a:t>Các</a:t>
            </a:r>
            <a:r>
              <a:rPr lang="en-US" sz="3228" dirty="0">
                <a:solidFill>
                  <a:srgbClr val="000000"/>
                </a:solidFill>
                <a:latin typeface="Open Sans Bold Italics"/>
              </a:rPr>
              <a:t> </a:t>
            </a:r>
            <a:r>
              <a:rPr lang="en-US" sz="3228" dirty="0" err="1">
                <a:solidFill>
                  <a:srgbClr val="000000"/>
                </a:solidFill>
                <a:latin typeface="Open Sans Bold Italics"/>
              </a:rPr>
              <a:t>Yếu</a:t>
            </a:r>
            <a:r>
              <a:rPr lang="en-US" sz="3228" dirty="0">
                <a:solidFill>
                  <a:srgbClr val="000000"/>
                </a:solidFill>
                <a:latin typeface="Open Sans Bold Italics"/>
              </a:rPr>
              <a:t> </a:t>
            </a:r>
            <a:r>
              <a:rPr lang="en-US" sz="3228" dirty="0" err="1">
                <a:solidFill>
                  <a:srgbClr val="000000"/>
                </a:solidFill>
                <a:latin typeface="Open Sans Bold Italics"/>
              </a:rPr>
              <a:t>Tố</a:t>
            </a:r>
            <a:r>
              <a:rPr lang="en-US" sz="3228" dirty="0">
                <a:solidFill>
                  <a:srgbClr val="000000"/>
                </a:solidFill>
                <a:latin typeface="Open Sans Bold Italics"/>
              </a:rPr>
              <a:t> </a:t>
            </a:r>
            <a:r>
              <a:rPr lang="en-US" sz="3228" dirty="0" err="1">
                <a:solidFill>
                  <a:srgbClr val="000000"/>
                </a:solidFill>
                <a:latin typeface="Open Sans Bold Italics"/>
              </a:rPr>
              <a:t>Môi</a:t>
            </a:r>
            <a:r>
              <a:rPr lang="en-US" sz="3228" dirty="0">
                <a:solidFill>
                  <a:srgbClr val="000000"/>
                </a:solidFill>
                <a:latin typeface="Open Sans Bold Italics"/>
              </a:rPr>
              <a:t> </a:t>
            </a:r>
            <a:r>
              <a:rPr lang="en-US" sz="3228" dirty="0" err="1">
                <a:solidFill>
                  <a:srgbClr val="000000"/>
                </a:solidFill>
                <a:latin typeface="Open Sans Bold Italics"/>
              </a:rPr>
              <a:t>Trường</a:t>
            </a:r>
            <a:endParaRPr lang="en-US" sz="3228" dirty="0">
              <a:solidFill>
                <a:srgbClr val="000000"/>
              </a:solidFill>
              <a:latin typeface="Open Sans Bold Italics"/>
            </a:endParaRPr>
          </a:p>
          <a:p>
            <a:pPr>
              <a:lnSpc>
                <a:spcPts val="4520"/>
              </a:lnSpc>
            </a:pPr>
            <a:endParaRPr lang="en-US" sz="3228" dirty="0">
              <a:solidFill>
                <a:srgbClr val="000000"/>
              </a:solidFill>
              <a:latin typeface="Open Sans Bold Italics"/>
            </a:endParaRPr>
          </a:p>
          <a:p>
            <a:pPr marL="697061" lvl="1" indent="-348531">
              <a:lnSpc>
                <a:spcPts val="4520"/>
              </a:lnSpc>
              <a:buFont typeface="Arial"/>
              <a:buChar char="•"/>
            </a:pPr>
            <a:r>
              <a:rPr lang="en-US" sz="3228" dirty="0" err="1">
                <a:solidFill>
                  <a:srgbClr val="000000"/>
                </a:solidFill>
                <a:latin typeface="Open Sans Bold Italics"/>
              </a:rPr>
              <a:t>Xây</a:t>
            </a:r>
            <a:r>
              <a:rPr lang="en-US" sz="3228" dirty="0">
                <a:solidFill>
                  <a:srgbClr val="000000"/>
                </a:solidFill>
                <a:latin typeface="Open Sans Bold Italics"/>
              </a:rPr>
              <a:t> </a:t>
            </a:r>
            <a:r>
              <a:rPr lang="en-US" sz="3228" dirty="0" err="1">
                <a:solidFill>
                  <a:srgbClr val="000000"/>
                </a:solidFill>
                <a:latin typeface="Open Sans Bold Italics"/>
              </a:rPr>
              <a:t>Dựng</a:t>
            </a:r>
            <a:r>
              <a:rPr lang="en-US" sz="3228" dirty="0">
                <a:solidFill>
                  <a:srgbClr val="000000"/>
                </a:solidFill>
                <a:latin typeface="Open Sans Bold Italics"/>
              </a:rPr>
              <a:t> </a:t>
            </a:r>
            <a:r>
              <a:rPr lang="en-US" sz="3228" dirty="0" err="1">
                <a:solidFill>
                  <a:srgbClr val="000000"/>
                </a:solidFill>
                <a:latin typeface="Open Sans Bold Italics"/>
              </a:rPr>
              <a:t>Mô</a:t>
            </a:r>
            <a:r>
              <a:rPr lang="en-US" sz="3228" dirty="0">
                <a:solidFill>
                  <a:srgbClr val="000000"/>
                </a:solidFill>
                <a:latin typeface="Open Sans Bold Italics"/>
              </a:rPr>
              <a:t> </a:t>
            </a:r>
            <a:r>
              <a:rPr lang="en-US" sz="3228" dirty="0" err="1">
                <a:solidFill>
                  <a:srgbClr val="000000"/>
                </a:solidFill>
                <a:latin typeface="Open Sans Bold Italics"/>
              </a:rPr>
              <a:t>Hình</a:t>
            </a:r>
            <a:r>
              <a:rPr lang="en-US" sz="3228" dirty="0">
                <a:solidFill>
                  <a:srgbClr val="000000"/>
                </a:solidFill>
                <a:latin typeface="Open Sans Bold Italics"/>
              </a:rPr>
              <a:t> </a:t>
            </a:r>
            <a:r>
              <a:rPr lang="en-US" sz="3228" dirty="0" err="1">
                <a:solidFill>
                  <a:srgbClr val="000000"/>
                </a:solidFill>
                <a:latin typeface="Open Sans Bold Italics"/>
              </a:rPr>
              <a:t>Phân</a:t>
            </a:r>
            <a:r>
              <a:rPr lang="en-US" sz="3228" dirty="0">
                <a:solidFill>
                  <a:srgbClr val="000000"/>
                </a:solidFill>
                <a:latin typeface="Open Sans Bold Italics"/>
              </a:rPr>
              <a:t> </a:t>
            </a:r>
            <a:r>
              <a:rPr lang="en-US" sz="3228" dirty="0" err="1">
                <a:solidFill>
                  <a:srgbClr val="000000"/>
                </a:solidFill>
                <a:latin typeface="Open Sans Bold Italics"/>
              </a:rPr>
              <a:t>Loại</a:t>
            </a:r>
            <a:r>
              <a:rPr lang="en-US" sz="3228" dirty="0">
                <a:solidFill>
                  <a:srgbClr val="000000"/>
                </a:solidFill>
                <a:latin typeface="Open Sans Bold Italics"/>
              </a:rPr>
              <a:t> </a:t>
            </a:r>
            <a:r>
              <a:rPr lang="en-US" sz="3228" dirty="0" err="1">
                <a:solidFill>
                  <a:srgbClr val="000000"/>
                </a:solidFill>
                <a:latin typeface="Open Sans Bold Italics"/>
              </a:rPr>
              <a:t>Chất</a:t>
            </a:r>
            <a:r>
              <a:rPr lang="en-US" sz="3228" dirty="0">
                <a:solidFill>
                  <a:srgbClr val="000000"/>
                </a:solidFill>
                <a:latin typeface="Open Sans Bold Italics"/>
              </a:rPr>
              <a:t> </a:t>
            </a:r>
            <a:r>
              <a:rPr lang="en-US" sz="3228" dirty="0" err="1">
                <a:solidFill>
                  <a:srgbClr val="000000"/>
                </a:solidFill>
                <a:latin typeface="Open Sans Bold Italics"/>
              </a:rPr>
              <a:t>Lượng</a:t>
            </a:r>
            <a:r>
              <a:rPr lang="en-US" sz="3228" dirty="0">
                <a:solidFill>
                  <a:srgbClr val="000000"/>
                </a:solidFill>
                <a:latin typeface="Open Sans Bold Italics"/>
              </a:rPr>
              <a:t> </a:t>
            </a:r>
            <a:r>
              <a:rPr lang="en-US" sz="3228" dirty="0" err="1">
                <a:solidFill>
                  <a:srgbClr val="000000"/>
                </a:solidFill>
                <a:latin typeface="Open Sans Bold Italics"/>
              </a:rPr>
              <a:t>Không</a:t>
            </a:r>
            <a:r>
              <a:rPr lang="en-US" sz="3228" dirty="0">
                <a:solidFill>
                  <a:srgbClr val="000000"/>
                </a:solidFill>
                <a:latin typeface="Open Sans Bold Italics"/>
              </a:rPr>
              <a:t> </a:t>
            </a:r>
            <a:r>
              <a:rPr lang="en-US" sz="3228" dirty="0" err="1">
                <a:solidFill>
                  <a:srgbClr val="000000"/>
                </a:solidFill>
                <a:latin typeface="Open Sans Bold Italics"/>
              </a:rPr>
              <a:t>Khí</a:t>
            </a:r>
            <a:endParaRPr lang="en-US" sz="3228" dirty="0">
              <a:solidFill>
                <a:srgbClr val="000000"/>
              </a:solidFill>
              <a:latin typeface="Open Sans Bold Italics"/>
            </a:endParaRPr>
          </a:p>
          <a:p>
            <a:pPr>
              <a:lnSpc>
                <a:spcPts val="4520"/>
              </a:lnSpc>
            </a:pPr>
            <a:endParaRPr lang="en-US" sz="3228" dirty="0">
              <a:solidFill>
                <a:srgbClr val="000000"/>
              </a:solidFill>
              <a:latin typeface="Open Sans Bold Italics"/>
            </a:endParaRPr>
          </a:p>
          <a:p>
            <a:pPr marL="697061" lvl="1" indent="-348531">
              <a:lnSpc>
                <a:spcPts val="4520"/>
              </a:lnSpc>
              <a:buFont typeface="Arial"/>
              <a:buChar char="•"/>
            </a:pPr>
            <a:r>
              <a:rPr lang="en-US" sz="3228" dirty="0" err="1">
                <a:solidFill>
                  <a:srgbClr val="000000"/>
                </a:solidFill>
                <a:latin typeface="Open Sans Bold Italics"/>
              </a:rPr>
              <a:t>Phát</a:t>
            </a:r>
            <a:r>
              <a:rPr lang="en-US" sz="3228" dirty="0">
                <a:solidFill>
                  <a:srgbClr val="000000"/>
                </a:solidFill>
                <a:latin typeface="Open Sans Bold Italics"/>
              </a:rPr>
              <a:t> </a:t>
            </a:r>
            <a:r>
              <a:rPr lang="en-US" sz="3228" dirty="0" err="1">
                <a:solidFill>
                  <a:srgbClr val="000000"/>
                </a:solidFill>
                <a:latin typeface="Open Sans Bold Italics"/>
              </a:rPr>
              <a:t>Hiện</a:t>
            </a:r>
            <a:r>
              <a:rPr lang="en-US" sz="3228" dirty="0">
                <a:solidFill>
                  <a:srgbClr val="000000"/>
                </a:solidFill>
                <a:latin typeface="Open Sans Bold Italics"/>
              </a:rPr>
              <a:t> </a:t>
            </a:r>
            <a:r>
              <a:rPr lang="en-US" sz="3228" dirty="0" err="1">
                <a:solidFill>
                  <a:srgbClr val="000000"/>
                </a:solidFill>
                <a:latin typeface="Open Sans Bold Italics"/>
              </a:rPr>
              <a:t>Các</a:t>
            </a:r>
            <a:r>
              <a:rPr lang="en-US" sz="3228" dirty="0">
                <a:solidFill>
                  <a:srgbClr val="000000"/>
                </a:solidFill>
                <a:latin typeface="Open Sans Bold Italics"/>
              </a:rPr>
              <a:t> </a:t>
            </a:r>
            <a:r>
              <a:rPr lang="en-US" sz="3228" dirty="0" err="1">
                <a:solidFill>
                  <a:srgbClr val="000000"/>
                </a:solidFill>
                <a:latin typeface="Open Sans Bold Italics"/>
              </a:rPr>
              <a:t>Vùng</a:t>
            </a:r>
            <a:r>
              <a:rPr lang="en-US" sz="3228" dirty="0">
                <a:solidFill>
                  <a:srgbClr val="000000"/>
                </a:solidFill>
                <a:latin typeface="Open Sans Bold Italics"/>
              </a:rPr>
              <a:t> </a:t>
            </a:r>
            <a:r>
              <a:rPr lang="en-US" sz="3228" dirty="0" err="1">
                <a:solidFill>
                  <a:srgbClr val="000000"/>
                </a:solidFill>
                <a:latin typeface="Open Sans Bold Italics"/>
              </a:rPr>
              <a:t>Cần</a:t>
            </a:r>
            <a:r>
              <a:rPr lang="en-US" sz="3228" dirty="0">
                <a:solidFill>
                  <a:srgbClr val="000000"/>
                </a:solidFill>
                <a:latin typeface="Open Sans Bold Italics"/>
              </a:rPr>
              <a:t> </a:t>
            </a:r>
            <a:r>
              <a:rPr lang="en-US" sz="3228" dirty="0" err="1">
                <a:solidFill>
                  <a:srgbClr val="000000"/>
                </a:solidFill>
                <a:latin typeface="Open Sans Bold Italics"/>
              </a:rPr>
              <a:t>Chú</a:t>
            </a:r>
            <a:r>
              <a:rPr lang="en-US" sz="3228" dirty="0">
                <a:solidFill>
                  <a:srgbClr val="000000"/>
                </a:solidFill>
                <a:latin typeface="Open Sans Bold Italics"/>
              </a:rPr>
              <a:t> Ý </a:t>
            </a:r>
            <a:r>
              <a:rPr lang="en-US" sz="3228" dirty="0" err="1">
                <a:solidFill>
                  <a:srgbClr val="000000"/>
                </a:solidFill>
                <a:latin typeface="Open Sans Bold Italics"/>
              </a:rPr>
              <a:t>Đặc</a:t>
            </a:r>
            <a:r>
              <a:rPr lang="en-US" sz="3228" dirty="0">
                <a:solidFill>
                  <a:srgbClr val="000000"/>
                </a:solidFill>
                <a:latin typeface="Open Sans Bold Italics"/>
              </a:rPr>
              <a:t> </a:t>
            </a:r>
            <a:r>
              <a:rPr lang="en-US" sz="3228" dirty="0" err="1">
                <a:solidFill>
                  <a:srgbClr val="000000"/>
                </a:solidFill>
                <a:latin typeface="Open Sans Bold Italics"/>
              </a:rPr>
              <a:t>Biệt</a:t>
            </a:r>
            <a:endParaRPr lang="en-US" sz="3228" dirty="0">
              <a:solidFill>
                <a:srgbClr val="000000"/>
              </a:solidFill>
              <a:latin typeface="Open Sans Bold Italics"/>
            </a:endParaRPr>
          </a:p>
          <a:p>
            <a:pPr marL="0" lvl="0" indent="0">
              <a:lnSpc>
                <a:spcPts val="4520"/>
              </a:lnSpc>
              <a:spcBef>
                <a:spcPct val="0"/>
              </a:spcBef>
            </a:pPr>
            <a:endParaRPr lang="en-US" sz="3228" dirty="0">
              <a:solidFill>
                <a:srgbClr val="000000"/>
              </a:solidFill>
              <a:latin typeface="Open Sans Bold Italic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TotalTime>
  <Words>1247</Words>
  <Application>Microsoft Office PowerPoint</Application>
  <PresentationFormat>Custom</PresentationFormat>
  <Paragraphs>115</Paragraphs>
  <Slides>25</Slides>
  <Notes>0</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25</vt:i4>
      </vt:variant>
    </vt:vector>
  </HeadingPairs>
  <TitlesOfParts>
    <vt:vector size="44" baseType="lpstr">
      <vt:lpstr>DM Sans</vt:lpstr>
      <vt:lpstr>Calibri</vt:lpstr>
      <vt:lpstr>Codec Pro ExtraBold</vt:lpstr>
      <vt:lpstr>Noto Sans Bold</vt:lpstr>
      <vt:lpstr>Open Sauce</vt:lpstr>
      <vt:lpstr>Roboto Slab</vt:lpstr>
      <vt:lpstr>Open Sauce Bold</vt:lpstr>
      <vt:lpstr>Roboto Slab Bold</vt:lpstr>
      <vt:lpstr>Archivo Black</vt:lpstr>
      <vt:lpstr>Oswald Bold</vt:lpstr>
      <vt:lpstr>Open Sans</vt:lpstr>
      <vt:lpstr>Montserrat Light Bold</vt:lpstr>
      <vt:lpstr>Montserrat Light</vt:lpstr>
      <vt:lpstr>Open Sans Bold</vt:lpstr>
      <vt:lpstr>Bungee</vt:lpstr>
      <vt:lpstr>Open Sauce Bold Italics</vt:lpstr>
      <vt:lpstr>Open Sans Bold Italics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Bản sao của Bản sao của Project DA MindX</dc:title>
  <cp:lastModifiedBy>Nguyen Le</cp:lastModifiedBy>
  <cp:revision>4</cp:revision>
  <dcterms:created xsi:type="dcterms:W3CDTF">2006-08-16T00:00:00Z</dcterms:created>
  <dcterms:modified xsi:type="dcterms:W3CDTF">2024-01-19T15:21:58Z</dcterms:modified>
  <dc:identifier>DAF5pf43bmI</dc:identifier>
</cp:coreProperties>
</file>